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sldIdLst>
    <p:sldId id="256" r:id="rId2"/>
    <p:sldId id="257" r:id="rId3"/>
    <p:sldId id="258" r:id="rId4"/>
    <p:sldId id="259" r:id="rId5"/>
    <p:sldId id="262" r:id="rId6"/>
    <p:sldId id="263" r:id="rId7"/>
    <p:sldId id="260" r:id="rId8"/>
    <p:sldId id="264" r:id="rId9"/>
    <p:sldId id="265" r:id="rId10"/>
    <p:sldId id="266" r:id="rId11"/>
    <p:sldId id="267" r:id="rId12"/>
    <p:sldId id="268" r:id="rId13"/>
    <p:sldId id="269" r:id="rId14"/>
    <p:sldId id="270" r:id="rId15"/>
    <p:sldId id="271" r:id="rId16"/>
    <p:sldId id="272" r:id="rId17"/>
    <p:sldId id="279" r:id="rId18"/>
    <p:sldId id="281" r:id="rId19"/>
    <p:sldId id="280" r:id="rId20"/>
    <p:sldId id="278"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7F614-4102-1B44-B5E8-0B51098EE048}" type="datetimeFigureOut">
              <a:rPr lang="en-US" smtClean="0"/>
              <a:t>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543CE-E05D-B44F-BA38-20AECAF0DA01}" type="slidenum">
              <a:rPr lang="en-US" smtClean="0"/>
              <a:t>‹#›</a:t>
            </a:fld>
            <a:endParaRPr lang="en-US"/>
          </a:p>
        </p:txBody>
      </p:sp>
    </p:spTree>
    <p:extLst>
      <p:ext uri="{BB962C8B-B14F-4D97-AF65-F5344CB8AC3E}">
        <p14:creationId xmlns:p14="http://schemas.microsoft.com/office/powerpoint/2010/main" val="2352971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 good idea.</a:t>
            </a:r>
          </a:p>
          <a:p>
            <a:r>
              <a:rPr lang="en-US" dirty="0" smtClean="0"/>
              <a:t>Get people excited about it.</a:t>
            </a:r>
          </a:p>
          <a:p>
            <a:r>
              <a:rPr lang="en-US" dirty="0" smtClean="0"/>
              <a:t>Communicate the ideas through the proposal.</a:t>
            </a:r>
          </a:p>
          <a:p>
            <a:endParaRPr lang="en-US" dirty="0"/>
          </a:p>
        </p:txBody>
      </p:sp>
      <p:sp>
        <p:nvSpPr>
          <p:cNvPr id="4" name="Slide Number Placeholder 3"/>
          <p:cNvSpPr>
            <a:spLocks noGrp="1"/>
          </p:cNvSpPr>
          <p:nvPr>
            <p:ph type="sldNum" sz="quarter" idx="10"/>
          </p:nvPr>
        </p:nvSpPr>
        <p:spPr/>
        <p:txBody>
          <a:bodyPr/>
          <a:lstStyle/>
          <a:p>
            <a:fld id="{1B4543CE-E05D-B44F-BA38-20AECAF0DA01}" type="slidenum">
              <a:rPr lang="en-US" smtClean="0"/>
              <a:t>4</a:t>
            </a:fld>
            <a:endParaRPr lang="en-US"/>
          </a:p>
        </p:txBody>
      </p:sp>
    </p:spTree>
    <p:extLst>
      <p:ext uri="{BB962C8B-B14F-4D97-AF65-F5344CB8AC3E}">
        <p14:creationId xmlns:p14="http://schemas.microsoft.com/office/powerpoint/2010/main" val="244250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543CE-E05D-B44F-BA38-20AECAF0DA01}" type="slidenum">
              <a:rPr lang="en-US" smtClean="0"/>
              <a:t>7</a:t>
            </a:fld>
            <a:endParaRPr lang="en-US"/>
          </a:p>
        </p:txBody>
      </p:sp>
    </p:spTree>
    <p:extLst>
      <p:ext uri="{BB962C8B-B14F-4D97-AF65-F5344CB8AC3E}">
        <p14:creationId xmlns:p14="http://schemas.microsoft.com/office/powerpoint/2010/main" val="307534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words/60</a:t>
            </a:r>
            <a:r>
              <a:rPr lang="en-US" baseline="0" dirty="0" smtClean="0"/>
              <a:t> characters?</a:t>
            </a:r>
            <a:endParaRPr lang="en-US" dirty="0"/>
          </a:p>
        </p:txBody>
      </p:sp>
      <p:sp>
        <p:nvSpPr>
          <p:cNvPr id="4" name="Slide Number Placeholder 3"/>
          <p:cNvSpPr>
            <a:spLocks noGrp="1"/>
          </p:cNvSpPr>
          <p:nvPr>
            <p:ph type="sldNum" sz="quarter" idx="10"/>
          </p:nvPr>
        </p:nvSpPr>
        <p:spPr/>
        <p:txBody>
          <a:bodyPr/>
          <a:lstStyle/>
          <a:p>
            <a:fld id="{1B4543CE-E05D-B44F-BA38-20AECAF0DA01}" type="slidenum">
              <a:rPr lang="en-US" smtClean="0"/>
              <a:t>14</a:t>
            </a:fld>
            <a:endParaRPr lang="en-US"/>
          </a:p>
        </p:txBody>
      </p:sp>
    </p:spTree>
    <p:extLst>
      <p:ext uri="{BB962C8B-B14F-4D97-AF65-F5344CB8AC3E}">
        <p14:creationId xmlns:p14="http://schemas.microsoft.com/office/powerpoint/2010/main" val="174176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0463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January 10,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January 10,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January 10,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20"/>
          <p:cNvSpPr>
            <a:spLocks noGrp="1" noChangeArrowheads="1"/>
          </p:cNvSpPr>
          <p:nvPr>
            <p:ph type="dt" sz="half" idx="10"/>
          </p:nvPr>
        </p:nvSpPr>
        <p:spPr>
          <a:ln/>
        </p:spPr>
        <p:txBody>
          <a:bodyPr/>
          <a:lstStyle>
            <a:lvl1pPr>
              <a:defRPr/>
            </a:lvl1pPr>
          </a:lstStyle>
          <a:p>
            <a:pPr>
              <a:defRPr/>
            </a:pPr>
            <a:endParaRPr lang="en-US"/>
          </a:p>
        </p:txBody>
      </p:sp>
      <p:sp>
        <p:nvSpPr>
          <p:cNvPr id="5" name="Rectangle 21"/>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305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January 10,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January 10,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January 10,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January 10, 2014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January 10, 2014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January 10, 2014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January 10,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January 10,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January 10, 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One-page proposal	</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4046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proposals should answer these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problem being addressed?  (What is the goal of the research being proposed?  What is the hypothesis being tested?)</a:t>
            </a:r>
          </a:p>
          <a:p>
            <a:endParaRPr lang="en-US" dirty="0"/>
          </a:p>
          <a:p>
            <a:r>
              <a:rPr lang="en-US" dirty="0" smtClean="0"/>
              <a:t>Why is the problem important and interesting?</a:t>
            </a:r>
          </a:p>
          <a:p>
            <a:endParaRPr lang="en-US" dirty="0"/>
          </a:p>
          <a:p>
            <a:r>
              <a:rPr lang="en-US" dirty="0" smtClean="0"/>
              <a:t>What will you DO to address the problem?  If you complete the plan, will that bring us closer to an answer to the problem?</a:t>
            </a:r>
          </a:p>
          <a:p>
            <a:endParaRPr lang="en-US" dirty="0"/>
          </a:p>
          <a:p>
            <a:r>
              <a:rPr lang="en-US" dirty="0" smtClean="0"/>
              <a:t>Do you have the resources (equipment, grad students, access to industry … ) necessary to complete the research?</a:t>
            </a:r>
          </a:p>
        </p:txBody>
      </p:sp>
    </p:spTree>
    <p:extLst>
      <p:ext uri="{BB962C8B-B14F-4D97-AF65-F5344CB8AC3E}">
        <p14:creationId xmlns:p14="http://schemas.microsoft.com/office/powerpoint/2010/main" val="168892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proposal should have three main points:</a:t>
            </a:r>
            <a:endParaRPr lang="en-US" dirty="0"/>
          </a:p>
        </p:txBody>
      </p:sp>
      <p:sp>
        <p:nvSpPr>
          <p:cNvPr id="3" name="Content Placeholder 2"/>
          <p:cNvSpPr>
            <a:spLocks noGrp="1"/>
          </p:cNvSpPr>
          <p:nvPr>
            <p:ph idx="1"/>
          </p:nvPr>
        </p:nvSpPr>
        <p:spPr/>
        <p:txBody>
          <a:bodyPr/>
          <a:lstStyle/>
          <a:p>
            <a:pPr marL="457200" indent="-457200">
              <a:buAutoNum type="arabicParenR"/>
            </a:pPr>
            <a:r>
              <a:rPr lang="en-US" dirty="0" smtClean="0"/>
              <a:t>Explanation of proposed research (</a:t>
            </a:r>
            <a:r>
              <a:rPr lang="en-US" i="1" dirty="0" smtClean="0"/>
              <a:t>what</a:t>
            </a:r>
            <a:r>
              <a:rPr lang="en-US" dirty="0" smtClean="0"/>
              <a:t> will be done)</a:t>
            </a:r>
          </a:p>
          <a:p>
            <a:pPr marL="457200" indent="-457200">
              <a:buAutoNum type="arabicParenR"/>
            </a:pPr>
            <a:endParaRPr lang="en-US" dirty="0"/>
          </a:p>
          <a:p>
            <a:pPr marL="457200" indent="-457200">
              <a:buAutoNum type="arabicParenR" startAt="2"/>
            </a:pPr>
            <a:r>
              <a:rPr lang="en-US" dirty="0" smtClean="0"/>
              <a:t>Methods and techniques to be employed (</a:t>
            </a:r>
            <a:r>
              <a:rPr lang="en-US" i="1" dirty="0" smtClean="0"/>
              <a:t>how</a:t>
            </a:r>
            <a:r>
              <a:rPr lang="en-US" dirty="0" smtClean="0"/>
              <a:t> it will be done)</a:t>
            </a:r>
          </a:p>
          <a:p>
            <a:pPr marL="457200" indent="-457200">
              <a:buAutoNum type="arabicParenR" startAt="2"/>
            </a:pPr>
            <a:endParaRPr lang="en-US" dirty="0"/>
          </a:p>
          <a:p>
            <a:pPr marL="457200" indent="-457200">
              <a:buAutoNum type="arabicParenR" startAt="3"/>
            </a:pPr>
            <a:r>
              <a:rPr lang="en-US" dirty="0" smtClean="0"/>
              <a:t>Novelty and/or importance of the study </a:t>
            </a:r>
            <a:r>
              <a:rPr lang="en-US" i="1" dirty="0" smtClean="0"/>
              <a:t>(why </a:t>
            </a:r>
            <a:r>
              <a:rPr lang="en-US" dirty="0" smtClean="0"/>
              <a:t>it should be done.</a:t>
            </a:r>
          </a:p>
          <a:p>
            <a:pPr marL="457200" indent="-457200">
              <a:buAutoNum type="arabicParenR" startAt="3"/>
            </a:pPr>
            <a:endParaRPr lang="en-US" dirty="0"/>
          </a:p>
          <a:p>
            <a:pPr marL="0" indent="0" algn="ctr">
              <a:buNone/>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How?  Why?</a:t>
            </a:r>
            <a:r>
              <a:rPr lang="en-US" dirty="0" smtClean="0"/>
              <a:t>	</a:t>
            </a:r>
            <a:endParaRPr lang="en-US" dirty="0"/>
          </a:p>
        </p:txBody>
      </p:sp>
    </p:spTree>
    <p:extLst>
      <p:ext uri="{BB962C8B-B14F-4D97-AF65-F5344CB8AC3E}">
        <p14:creationId xmlns:p14="http://schemas.microsoft.com/office/powerpoint/2010/main" val="3461687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TITLE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title should provide a specific summary of the proposed work.</a:t>
            </a:r>
          </a:p>
          <a:p>
            <a:pPr marL="0" indent="0">
              <a:buNone/>
            </a:pPr>
            <a:endParaRPr lang="en-US" dirty="0"/>
          </a:p>
          <a:p>
            <a:pPr marL="0" indent="0">
              <a:buNone/>
            </a:pPr>
            <a:r>
              <a:rPr lang="en-US" dirty="0" smtClean="0"/>
              <a:t>Example 1:</a:t>
            </a:r>
          </a:p>
          <a:p>
            <a:pPr marL="0" indent="0">
              <a:buNone/>
            </a:pPr>
            <a:r>
              <a:rPr lang="en-US" dirty="0" smtClean="0"/>
              <a:t>NO </a:t>
            </a:r>
          </a:p>
          <a:p>
            <a:pPr marL="0" indent="0">
              <a:buNone/>
            </a:pPr>
            <a:r>
              <a:rPr lang="en-US" dirty="0" smtClean="0"/>
              <a:t>A three-year study of population decline in the spotted salamander (</a:t>
            </a:r>
            <a:r>
              <a:rPr lang="en-US" dirty="0" err="1" smtClean="0"/>
              <a:t>Ambystoma</a:t>
            </a:r>
            <a:r>
              <a:rPr lang="en-US" dirty="0" smtClean="0"/>
              <a:t> </a:t>
            </a:r>
            <a:r>
              <a:rPr lang="en-US" dirty="0" err="1" smtClean="0"/>
              <a:t>maculata</a:t>
            </a:r>
            <a:r>
              <a:rPr lang="en-US" dirty="0" smtClean="0"/>
              <a:t>) following logging, road building and wetland mitigation near vernal pools in a hardwood forest of northeastern Connecticut.</a:t>
            </a:r>
          </a:p>
          <a:p>
            <a:pPr marL="0" indent="0">
              <a:buNone/>
            </a:pPr>
            <a:endParaRPr lang="en-US" dirty="0" smtClean="0"/>
          </a:p>
          <a:p>
            <a:pPr marL="0" indent="0">
              <a:buNone/>
            </a:pPr>
            <a:r>
              <a:rPr lang="en-US" dirty="0" smtClean="0">
                <a:solidFill>
                  <a:srgbClr val="000090"/>
                </a:solidFill>
              </a:rPr>
              <a:t>What’s wrong with this title?  How can it be fixed?</a:t>
            </a:r>
            <a:endParaRPr lang="en-US" dirty="0">
              <a:solidFill>
                <a:srgbClr val="000090"/>
              </a:solidFill>
            </a:endParaRPr>
          </a:p>
        </p:txBody>
      </p:sp>
    </p:spTree>
    <p:extLst>
      <p:ext uri="{BB962C8B-B14F-4D97-AF65-F5344CB8AC3E}">
        <p14:creationId xmlns:p14="http://schemas.microsoft.com/office/powerpoint/2010/main" val="3081164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cont’d. . .</a:t>
            </a:r>
            <a:endParaRPr lang="en-US" dirty="0"/>
          </a:p>
        </p:txBody>
      </p:sp>
      <p:sp>
        <p:nvSpPr>
          <p:cNvPr id="3" name="Content Placeholder 2"/>
          <p:cNvSpPr>
            <a:spLocks noGrp="1"/>
          </p:cNvSpPr>
          <p:nvPr>
            <p:ph idx="1"/>
          </p:nvPr>
        </p:nvSpPr>
        <p:spPr/>
        <p:txBody>
          <a:bodyPr/>
          <a:lstStyle/>
          <a:p>
            <a:pPr marL="0" indent="0">
              <a:buNone/>
            </a:pPr>
            <a:r>
              <a:rPr lang="en-US" dirty="0" smtClean="0"/>
              <a:t>YES</a:t>
            </a:r>
          </a:p>
          <a:p>
            <a:pPr marL="0" indent="0">
              <a:buNone/>
            </a:pPr>
            <a:r>
              <a:rPr lang="en-US" dirty="0" smtClean="0"/>
              <a:t>A study of population decline in the spotted salamander (</a:t>
            </a:r>
            <a:r>
              <a:rPr lang="en-US" dirty="0" err="1" smtClean="0"/>
              <a:t>Ambystoma</a:t>
            </a:r>
            <a:r>
              <a:rPr lang="en-US" dirty="0" smtClean="0"/>
              <a:t> </a:t>
            </a:r>
            <a:r>
              <a:rPr lang="en-US" dirty="0" err="1" smtClean="0"/>
              <a:t>maculata</a:t>
            </a:r>
            <a:r>
              <a:rPr lang="en-US" dirty="0" smtClean="0"/>
              <a:t>) following logging in northeastern Connecticut</a:t>
            </a:r>
          </a:p>
          <a:p>
            <a:pPr marL="0" indent="0">
              <a:buNone/>
            </a:pPr>
            <a:endParaRPr lang="en-US" dirty="0"/>
          </a:p>
          <a:p>
            <a:pPr marL="0" indent="0">
              <a:buNone/>
            </a:pPr>
            <a:r>
              <a:rPr lang="en-US" dirty="0" smtClean="0"/>
              <a:t>-------------------------------------------------</a:t>
            </a:r>
          </a:p>
          <a:p>
            <a:pPr marL="0" indent="0">
              <a:buNone/>
            </a:pPr>
            <a:endParaRPr lang="en-US" dirty="0"/>
          </a:p>
          <a:p>
            <a:pPr marL="0" indent="0">
              <a:buNone/>
            </a:pPr>
            <a:r>
              <a:rPr lang="en-US" dirty="0" smtClean="0"/>
              <a:t>Example 2:</a:t>
            </a:r>
          </a:p>
          <a:p>
            <a:pPr marL="0" indent="0">
              <a:buNone/>
            </a:pPr>
            <a:r>
              <a:rPr lang="en-US" dirty="0" smtClean="0"/>
              <a:t>NO </a:t>
            </a:r>
          </a:p>
          <a:p>
            <a:pPr marL="0" indent="0">
              <a:buNone/>
            </a:pPr>
            <a:r>
              <a:rPr lang="en-US" dirty="0" smtClean="0"/>
              <a:t>Habitat models for use in rivers</a:t>
            </a:r>
            <a:endParaRPr lang="en-US" dirty="0"/>
          </a:p>
        </p:txBody>
      </p:sp>
    </p:spTree>
    <p:extLst>
      <p:ext uri="{BB962C8B-B14F-4D97-AF65-F5344CB8AC3E}">
        <p14:creationId xmlns:p14="http://schemas.microsoft.com/office/powerpoint/2010/main" val="3353869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cont’d. . .</a:t>
            </a:r>
            <a:endParaRPr lang="en-US" dirty="0"/>
          </a:p>
        </p:txBody>
      </p:sp>
      <p:sp>
        <p:nvSpPr>
          <p:cNvPr id="3" name="Content Placeholder 2"/>
          <p:cNvSpPr>
            <a:spLocks noGrp="1"/>
          </p:cNvSpPr>
          <p:nvPr>
            <p:ph idx="1"/>
          </p:nvPr>
        </p:nvSpPr>
        <p:spPr/>
        <p:txBody>
          <a:bodyPr/>
          <a:lstStyle/>
          <a:p>
            <a:pPr marL="0" indent="0">
              <a:buNone/>
            </a:pPr>
            <a:r>
              <a:rPr lang="en-US" dirty="0" smtClean="0"/>
              <a:t>YES</a:t>
            </a:r>
          </a:p>
          <a:p>
            <a:pPr marL="0" indent="0">
              <a:buNone/>
            </a:pPr>
            <a:r>
              <a:rPr lang="en-US" dirty="0" smtClean="0"/>
              <a:t>Validation of in-stream habitat models for the Fenton River, Storrs, Connecticut</a:t>
            </a:r>
          </a:p>
          <a:p>
            <a:pPr marL="0" indent="0">
              <a:buNone/>
            </a:pPr>
            <a:endParaRPr lang="en-US" dirty="0"/>
          </a:p>
          <a:p>
            <a:pPr marL="0" indent="0">
              <a:buNone/>
            </a:pPr>
            <a:r>
              <a:rPr lang="en-US" dirty="0" smtClean="0"/>
              <a:t>Words in your title should be chosen with care, and their association with one another must be carefully considered.  While the title should be brief, it should be </a:t>
            </a:r>
            <a:r>
              <a:rPr lang="en-US" i="1" dirty="0" smtClean="0">
                <a:solidFill>
                  <a:srgbClr val="000090"/>
                </a:solidFill>
              </a:rPr>
              <a:t>accurate, descriptive, and comprehensive</a:t>
            </a:r>
            <a:r>
              <a:rPr lang="en-US" dirty="0" smtClean="0"/>
              <a:t>, clearly indicating the subject of the investigation.</a:t>
            </a:r>
          </a:p>
          <a:p>
            <a:pPr marL="0" indent="0">
              <a:buNone/>
            </a:pPr>
            <a:endParaRPr lang="en-US" dirty="0"/>
          </a:p>
          <a:p>
            <a:pPr marL="0" indent="0">
              <a:buNone/>
            </a:pPr>
            <a:r>
              <a:rPr lang="en-US" dirty="0" smtClean="0">
                <a:solidFill>
                  <a:srgbClr val="000090"/>
                </a:solidFill>
              </a:rPr>
              <a:t>In order to develop a clear title, you must also be clear about the focus of your research!</a:t>
            </a:r>
            <a:endParaRPr lang="en-US" dirty="0">
              <a:solidFill>
                <a:srgbClr val="000090"/>
              </a:solidFill>
            </a:endParaRPr>
          </a:p>
        </p:txBody>
      </p:sp>
    </p:spTree>
    <p:extLst>
      <p:ext uri="{BB962C8B-B14F-4D97-AF65-F5344CB8AC3E}">
        <p14:creationId xmlns:p14="http://schemas.microsoft.com/office/powerpoint/2010/main" val="3268176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Body of your Proposal (Problem, Project Description, Targets)</a:t>
            </a:r>
            <a:endParaRPr lang="en-US" dirty="0"/>
          </a:p>
        </p:txBody>
      </p:sp>
      <p:sp>
        <p:nvSpPr>
          <p:cNvPr id="3" name="Content Placeholder 2"/>
          <p:cNvSpPr>
            <a:spLocks noGrp="1"/>
          </p:cNvSpPr>
          <p:nvPr>
            <p:ph idx="1"/>
          </p:nvPr>
        </p:nvSpPr>
        <p:spPr>
          <a:xfrm>
            <a:off x="457200" y="1849968"/>
            <a:ext cx="8229600" cy="4627031"/>
          </a:xfrm>
        </p:spPr>
        <p:txBody>
          <a:bodyPr>
            <a:normAutofit lnSpcReduction="10000"/>
          </a:bodyPr>
          <a:lstStyle/>
          <a:p>
            <a:pPr>
              <a:buFont typeface="Wingdings" charset="2"/>
              <a:buChar char="u"/>
            </a:pPr>
            <a:r>
              <a:rPr lang="en-US" dirty="0" smtClean="0"/>
              <a:t>Present your information in active language:  “to </a:t>
            </a:r>
            <a:r>
              <a:rPr lang="en-US" dirty="0" err="1" smtClean="0"/>
              <a:t>quanitfy</a:t>
            </a:r>
            <a:r>
              <a:rPr lang="en-US" dirty="0" smtClean="0"/>
              <a:t>” to determine”</a:t>
            </a:r>
            <a:r>
              <a:rPr lang="en-US" i="1" dirty="0" smtClean="0"/>
              <a:t>.  </a:t>
            </a:r>
          </a:p>
          <a:p>
            <a:pPr>
              <a:buFont typeface="Wingdings" charset="2"/>
              <a:buChar char="u"/>
            </a:pPr>
            <a:endParaRPr lang="en-US" i="1" dirty="0"/>
          </a:p>
          <a:p>
            <a:pPr>
              <a:buFont typeface="Wingdings" charset="2"/>
              <a:buChar char="u"/>
            </a:pPr>
            <a:r>
              <a:rPr lang="en-US" dirty="0" smtClean="0"/>
              <a:t>Avoid vague language that leaves your reader uncertain as to exactly what it is you are proposing to do.  For example, do not write “to study”.</a:t>
            </a:r>
          </a:p>
          <a:p>
            <a:pPr>
              <a:buFont typeface="Wingdings" charset="2"/>
              <a:buChar char="u"/>
            </a:pPr>
            <a:endParaRPr lang="en-US" dirty="0" smtClean="0"/>
          </a:p>
          <a:p>
            <a:pPr>
              <a:buFont typeface="Wingdings" charset="2"/>
              <a:buChar char="u"/>
            </a:pPr>
            <a:r>
              <a:rPr lang="en-US" dirty="0" smtClean="0"/>
              <a:t>It should provide a description of the goals of the experiment.</a:t>
            </a:r>
          </a:p>
          <a:p>
            <a:pPr>
              <a:buFont typeface="Wingdings" charset="2"/>
              <a:buChar char="u"/>
            </a:pPr>
            <a:endParaRPr lang="en-US" dirty="0"/>
          </a:p>
          <a:p>
            <a:pPr>
              <a:buFont typeface="Wingdings" charset="2"/>
              <a:buChar char="u"/>
            </a:pPr>
            <a:r>
              <a:rPr lang="en-US" dirty="0" smtClean="0"/>
              <a:t>It should indicate what questions you will be seeking to answer.</a:t>
            </a:r>
          </a:p>
          <a:p>
            <a:pPr>
              <a:buFont typeface="Wingdings" charset="2"/>
              <a:buChar char="u"/>
            </a:pPr>
            <a:endParaRPr lang="en-US" dirty="0"/>
          </a:p>
          <a:p>
            <a:pPr>
              <a:buFont typeface="Wingdings" charset="2"/>
              <a:buChar char="u"/>
            </a:pPr>
            <a:endParaRPr lang="en-US" dirty="0"/>
          </a:p>
          <a:p>
            <a:pPr>
              <a:buFont typeface="Wingdings" charset="2"/>
              <a:buChar char="u"/>
            </a:pPr>
            <a:endParaRPr lang="en-US" dirty="0" smtClean="0"/>
          </a:p>
        </p:txBody>
      </p:sp>
    </p:spTree>
    <p:extLst>
      <p:ext uri="{BB962C8B-B14F-4D97-AF65-F5344CB8AC3E}">
        <p14:creationId xmlns:p14="http://schemas.microsoft.com/office/powerpoint/2010/main" val="3703456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 to Remember	</a:t>
            </a:r>
            <a:endParaRPr lang="en-US" dirty="0"/>
          </a:p>
        </p:txBody>
      </p:sp>
      <p:sp>
        <p:nvSpPr>
          <p:cNvPr id="3" name="Content Placeholder 2"/>
          <p:cNvSpPr>
            <a:spLocks noGrp="1"/>
          </p:cNvSpPr>
          <p:nvPr>
            <p:ph idx="1"/>
          </p:nvPr>
        </p:nvSpPr>
        <p:spPr/>
        <p:txBody>
          <a:bodyPr/>
          <a:lstStyle/>
          <a:p>
            <a:pPr>
              <a:buFont typeface="Wingdings" charset="2"/>
              <a:buChar char="ü"/>
            </a:pPr>
            <a:r>
              <a:rPr lang="en-US" dirty="0" smtClean="0"/>
              <a:t>An organized, well-written, concise, complete proposal = an easier to conduct experiment.</a:t>
            </a:r>
          </a:p>
          <a:p>
            <a:pPr>
              <a:buFont typeface="Wingdings" charset="2"/>
              <a:buChar char="ü"/>
            </a:pPr>
            <a:endParaRPr lang="en-US" dirty="0"/>
          </a:p>
          <a:p>
            <a:pPr>
              <a:buFont typeface="Wingdings" charset="2"/>
              <a:buChar char="ü"/>
            </a:pPr>
            <a:r>
              <a:rPr lang="en-US" dirty="0" smtClean="0"/>
              <a:t>A good proposal is like a good sales pitch.  In the world of graduate studies and scientific research, a proposal is the means by which funding is secured.</a:t>
            </a:r>
          </a:p>
          <a:p>
            <a:pPr>
              <a:buFont typeface="Wingdings" charset="2"/>
              <a:buChar char="ü"/>
            </a:pPr>
            <a:endParaRPr lang="en-US" dirty="0"/>
          </a:p>
          <a:p>
            <a:pPr>
              <a:buFont typeface="Wingdings" charset="2"/>
              <a:buChar char="ü"/>
            </a:pPr>
            <a:r>
              <a:rPr lang="en-US" dirty="0" smtClean="0"/>
              <a:t>Good writing when paired with a thorough understanding of the subject matter is a valuable skill to possess.</a:t>
            </a:r>
            <a:endParaRPr lang="en-US" dirty="0"/>
          </a:p>
        </p:txBody>
      </p:sp>
    </p:spTree>
    <p:extLst>
      <p:ext uri="{BB962C8B-B14F-4D97-AF65-F5344CB8AC3E}">
        <p14:creationId xmlns:p14="http://schemas.microsoft.com/office/powerpoint/2010/main" val="97169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Content Placeholder 7" descr="Screen Shot 2014-01-08 at 12.09.53 PM.png"/>
          <p:cNvPicPr>
            <a:picLocks noGrp="1" noChangeAspect="1"/>
          </p:cNvPicPr>
          <p:nvPr>
            <p:ph idx="1"/>
          </p:nvPr>
        </p:nvPicPr>
        <p:blipFill>
          <a:blip r:embed="rId2">
            <a:extLst>
              <a:ext uri="{28A0092B-C50C-407E-A947-70E740481C1C}">
                <a14:useLocalDpi xmlns:a14="http://schemas.microsoft.com/office/drawing/2010/main" val="0"/>
              </a:ext>
            </a:extLst>
          </a:blip>
          <a:srcRect l="-391" r="-391"/>
          <a:stretch>
            <a:fillRect/>
          </a:stretch>
        </p:blipFill>
        <p:spPr>
          <a:xfrm>
            <a:off x="457200" y="533400"/>
            <a:ext cx="8229600" cy="5943600"/>
          </a:xfrm>
        </p:spPr>
      </p:pic>
    </p:spTree>
    <p:extLst>
      <p:ext uri="{BB962C8B-B14F-4D97-AF65-F5344CB8AC3E}">
        <p14:creationId xmlns:p14="http://schemas.microsoft.com/office/powerpoint/2010/main" val="2343504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1-08 at 12.10.12 PM.png"/>
          <p:cNvPicPr>
            <a:picLocks noGrp="1" noChangeAspect="1"/>
          </p:cNvPicPr>
          <p:nvPr>
            <p:ph idx="1"/>
          </p:nvPr>
        </p:nvPicPr>
        <p:blipFill>
          <a:blip r:embed="rId2">
            <a:extLst>
              <a:ext uri="{28A0092B-C50C-407E-A947-70E740481C1C}">
                <a14:useLocalDpi xmlns:a14="http://schemas.microsoft.com/office/drawing/2010/main" val="0"/>
              </a:ext>
            </a:extLst>
          </a:blip>
          <a:srcRect t="-6173" b="-6173"/>
          <a:stretch>
            <a:fillRect/>
          </a:stretch>
        </p:blipFill>
        <p:spPr>
          <a:xfrm>
            <a:off x="457200" y="533400"/>
            <a:ext cx="8229600" cy="5943600"/>
          </a:xfrm>
        </p:spPr>
      </p:pic>
    </p:spTree>
    <p:extLst>
      <p:ext uri="{BB962C8B-B14F-4D97-AF65-F5344CB8AC3E}">
        <p14:creationId xmlns:p14="http://schemas.microsoft.com/office/powerpoint/2010/main" val="1638834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112713" y="49213"/>
            <a:ext cx="7604126" cy="614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1800" b="1" dirty="0">
                <a:solidFill>
                  <a:srgbClr val="820000"/>
                </a:solidFill>
              </a:rPr>
              <a:t>Improved</a:t>
            </a:r>
            <a:r>
              <a:rPr lang="en-US" sz="1800" dirty="0">
                <a:solidFill>
                  <a:srgbClr val="820000"/>
                </a:solidFill>
              </a:rPr>
              <a:t> </a:t>
            </a:r>
            <a:r>
              <a:rPr lang="en-US" sz="1800" b="1" dirty="0" smtClean="0">
                <a:solidFill>
                  <a:srgbClr val="820000"/>
                </a:solidFill>
              </a:rPr>
              <a:t>Laboratory </a:t>
            </a:r>
            <a:r>
              <a:rPr lang="en-US" sz="1800" b="1" dirty="0">
                <a:solidFill>
                  <a:srgbClr val="820000"/>
                </a:solidFill>
              </a:rPr>
              <a:t>Safety through the Development of</a:t>
            </a:r>
            <a:r>
              <a:rPr lang="en-US" sz="1800" b="1" i="1" dirty="0">
                <a:solidFill>
                  <a:srgbClr val="820000"/>
                </a:solidFill>
              </a:rPr>
              <a:t> </a:t>
            </a:r>
            <a:r>
              <a:rPr lang="en-US" sz="1800" b="1" i="1" dirty="0" smtClean="0">
                <a:solidFill>
                  <a:srgbClr val="820000"/>
                </a:solidFill>
              </a:rPr>
              <a:t/>
            </a:r>
            <a:br>
              <a:rPr lang="en-US" sz="1800" b="1" i="1" dirty="0" smtClean="0">
                <a:solidFill>
                  <a:srgbClr val="820000"/>
                </a:solidFill>
              </a:rPr>
            </a:br>
            <a:r>
              <a:rPr lang="en-US" sz="1800" b="1" i="1" dirty="0" smtClean="0">
                <a:solidFill>
                  <a:srgbClr val="820000"/>
                </a:solidFill>
              </a:rPr>
              <a:t>Homo </a:t>
            </a:r>
            <a:r>
              <a:rPr lang="en-US" sz="1800" b="1" i="1" dirty="0" err="1" smtClean="0">
                <a:solidFill>
                  <a:srgbClr val="820000"/>
                </a:solidFill>
              </a:rPr>
              <a:t>Coprophagus</a:t>
            </a:r>
            <a:r>
              <a:rPr lang="en-US" sz="1800" b="1" i="1" dirty="0" smtClean="0">
                <a:solidFill>
                  <a:srgbClr val="820000"/>
                </a:solidFill>
              </a:rPr>
              <a:t> </a:t>
            </a:r>
            <a:r>
              <a:rPr lang="en-US" sz="1800" b="1" i="1" dirty="0" err="1">
                <a:solidFill>
                  <a:srgbClr val="820000"/>
                </a:solidFill>
              </a:rPr>
              <a:t>Somnambulus</a:t>
            </a:r>
            <a:r>
              <a:rPr lang="en-US" sz="1800" b="1" i="1" dirty="0">
                <a:solidFill>
                  <a:srgbClr val="820000"/>
                </a:solidFill>
              </a:rPr>
              <a:t> </a:t>
            </a:r>
            <a:r>
              <a:rPr lang="en-US" sz="1800" b="1" dirty="0">
                <a:solidFill>
                  <a:srgbClr val="820000"/>
                </a:solidFill>
              </a:rPr>
              <a:t>Management </a:t>
            </a:r>
            <a:r>
              <a:rPr lang="en-US" sz="1800" b="1" dirty="0" smtClean="0">
                <a:solidFill>
                  <a:srgbClr val="820000"/>
                </a:solidFill>
              </a:rPr>
              <a:t>Tools</a:t>
            </a:r>
            <a:endParaRPr lang="en-US" sz="1200" b="1" i="1" dirty="0" smtClean="0">
              <a:solidFill>
                <a:srgbClr val="820000"/>
              </a:solidFill>
            </a:endParaRPr>
          </a:p>
        </p:txBody>
      </p:sp>
      <p:sp>
        <p:nvSpPr>
          <p:cNvPr id="3076" name="Line 4"/>
          <p:cNvSpPr>
            <a:spLocks noChangeShapeType="1"/>
          </p:cNvSpPr>
          <p:nvPr/>
        </p:nvSpPr>
        <p:spPr bwMode="auto">
          <a:xfrm flipH="1">
            <a:off x="4537075" y="728663"/>
            <a:ext cx="34925" cy="5580062"/>
          </a:xfrm>
          <a:prstGeom prst="line">
            <a:avLst/>
          </a:prstGeom>
          <a:noFill/>
          <a:ln w="28575">
            <a:solidFill>
              <a:srgbClr val="82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7" name="Text Box 6"/>
          <p:cNvSpPr txBox="1">
            <a:spLocks noChangeArrowheads="1"/>
          </p:cNvSpPr>
          <p:nvPr/>
        </p:nvSpPr>
        <p:spPr bwMode="auto">
          <a:xfrm>
            <a:off x="96838" y="1155700"/>
            <a:ext cx="4321175" cy="1130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171450" indent="-171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1200" i="1" dirty="0"/>
              <a:t>C</a:t>
            </a:r>
            <a:r>
              <a:rPr lang="en-US" sz="1200" i="1" dirty="0" smtClean="0"/>
              <a:t>onduct research </a:t>
            </a:r>
            <a:r>
              <a:rPr lang="en-US" sz="1200" i="1" dirty="0"/>
              <a:t>on mitigating zombie infestations within our projects </a:t>
            </a:r>
            <a:r>
              <a:rPr lang="en-US" sz="1200" i="1" dirty="0" smtClean="0"/>
              <a:t>laboratory.</a:t>
            </a:r>
          </a:p>
          <a:p>
            <a:pPr eaLnBrk="1" hangingPunct="1">
              <a:spcBef>
                <a:spcPct val="50000"/>
              </a:spcBef>
              <a:buFont typeface="Arial" charset="0"/>
              <a:buChar char="•"/>
            </a:pPr>
            <a:r>
              <a:rPr lang="en-US" sz="1200" i="1" dirty="0" smtClean="0"/>
              <a:t>Develop new analytical equipment and collect database </a:t>
            </a:r>
            <a:r>
              <a:rPr lang="en-US" sz="1200" i="1" dirty="0"/>
              <a:t>on zombie </a:t>
            </a:r>
            <a:r>
              <a:rPr lang="en-US" sz="1200" i="1" dirty="0" smtClean="0"/>
              <a:t>properties.</a:t>
            </a:r>
          </a:p>
          <a:p>
            <a:pPr eaLnBrk="1" hangingPunct="1">
              <a:spcBef>
                <a:spcPct val="50000"/>
              </a:spcBef>
              <a:buFont typeface="Arial" charset="0"/>
              <a:buChar char="•"/>
            </a:pPr>
            <a:r>
              <a:rPr lang="en-US" sz="1200" i="1" dirty="0" smtClean="0"/>
              <a:t>Develop </a:t>
            </a:r>
            <a:r>
              <a:rPr lang="en-US" sz="1200" i="1" dirty="0"/>
              <a:t>and </a:t>
            </a:r>
            <a:r>
              <a:rPr lang="en-US" sz="1200" i="1" dirty="0" smtClean="0"/>
              <a:t>validate </a:t>
            </a:r>
            <a:r>
              <a:rPr lang="en-US" sz="1200" i="1" dirty="0"/>
              <a:t>novel </a:t>
            </a:r>
            <a:r>
              <a:rPr lang="en-US" sz="1200" i="1" dirty="0" smtClean="0"/>
              <a:t>zombie pacification devices</a:t>
            </a:r>
            <a:r>
              <a:rPr lang="en-US" sz="1200" dirty="0" smtClean="0"/>
              <a:t>.</a:t>
            </a:r>
            <a:endParaRPr lang="en-US" sz="1200" i="1" dirty="0"/>
          </a:p>
        </p:txBody>
      </p:sp>
      <p:sp>
        <p:nvSpPr>
          <p:cNvPr id="3078" name="Text Box 7"/>
          <p:cNvSpPr txBox="1">
            <a:spLocks noChangeArrowheads="1"/>
          </p:cNvSpPr>
          <p:nvPr/>
        </p:nvSpPr>
        <p:spPr bwMode="auto">
          <a:xfrm>
            <a:off x="34925" y="730250"/>
            <a:ext cx="43926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smtClean="0">
                <a:solidFill>
                  <a:srgbClr val="756D43"/>
                </a:solidFill>
              </a:rPr>
              <a:t>Project Summary:</a:t>
            </a:r>
            <a:endParaRPr lang="en-US" sz="1600" b="1" dirty="0">
              <a:solidFill>
                <a:srgbClr val="756D43"/>
              </a:solidFill>
            </a:endParaRPr>
          </a:p>
        </p:txBody>
      </p:sp>
      <p:sp>
        <p:nvSpPr>
          <p:cNvPr id="3079" name="Text Box 9"/>
          <p:cNvSpPr txBox="1">
            <a:spLocks noChangeArrowheads="1"/>
          </p:cNvSpPr>
          <p:nvPr/>
        </p:nvSpPr>
        <p:spPr bwMode="auto">
          <a:xfrm>
            <a:off x="34925" y="2468563"/>
            <a:ext cx="22685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smtClean="0">
                <a:solidFill>
                  <a:srgbClr val="756D43"/>
                </a:solidFill>
              </a:rPr>
              <a:t>Project Impact:</a:t>
            </a:r>
            <a:endParaRPr lang="en-US" sz="1600" b="1" dirty="0">
              <a:solidFill>
                <a:srgbClr val="756D43"/>
              </a:solidFill>
            </a:endParaRPr>
          </a:p>
        </p:txBody>
      </p:sp>
      <p:sp>
        <p:nvSpPr>
          <p:cNvPr id="3080" name="Text Box 12"/>
          <p:cNvSpPr txBox="1">
            <a:spLocks noChangeArrowheads="1"/>
          </p:cNvSpPr>
          <p:nvPr/>
        </p:nvSpPr>
        <p:spPr bwMode="auto">
          <a:xfrm>
            <a:off x="96837" y="2805112"/>
            <a:ext cx="4321175" cy="12017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171450" indent="-171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Char char="•"/>
            </a:pPr>
            <a:r>
              <a:rPr lang="en-US" sz="1200" i="1" dirty="0" smtClean="0"/>
              <a:t>Remedy one of the top 5 causes of death within our projects laboratory.</a:t>
            </a:r>
            <a:endParaRPr lang="en-US" sz="1200" i="1" dirty="0"/>
          </a:p>
          <a:p>
            <a:pPr eaLnBrk="1" hangingPunct="1">
              <a:spcBef>
                <a:spcPct val="50000"/>
              </a:spcBef>
              <a:buFont typeface="Arial" charset="0"/>
              <a:buChar char="•"/>
            </a:pPr>
            <a:r>
              <a:rPr lang="en-US" sz="1200" i="1" dirty="0" smtClean="0"/>
              <a:t>Develop a life and cost-saving zombie database, SOP, preparedness kit.</a:t>
            </a:r>
          </a:p>
          <a:p>
            <a:pPr eaLnBrk="1" hangingPunct="1">
              <a:spcBef>
                <a:spcPct val="50000"/>
              </a:spcBef>
              <a:buFont typeface="Arial" charset="0"/>
              <a:buChar char="•"/>
            </a:pPr>
            <a:r>
              <a:rPr lang="en-US" sz="1200" i="1" dirty="0" smtClean="0"/>
              <a:t>Our students gain marketable undead management skills.</a:t>
            </a:r>
            <a:endParaRPr lang="en-US" sz="1200" dirty="0"/>
          </a:p>
        </p:txBody>
      </p:sp>
      <p:sp>
        <p:nvSpPr>
          <p:cNvPr id="3081" name="Text Box 17"/>
          <p:cNvSpPr txBox="1">
            <a:spLocks noChangeArrowheads="1"/>
          </p:cNvSpPr>
          <p:nvPr/>
        </p:nvSpPr>
        <p:spPr bwMode="auto">
          <a:xfrm>
            <a:off x="3810000" y="559713"/>
            <a:ext cx="53340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prstDash val="dash"/>
                <a:miter lim="800000"/>
                <a:headEnd/>
                <a:tailEnd/>
              </a14:hiddenLine>
            </a:ext>
          </a:extLst>
        </p:spPr>
        <p:txBody>
          <a:bodyPr wrap="square">
            <a:spAutoFit/>
          </a:bodyPr>
          <a:lstStyle>
            <a:lvl1pPr eaLnBrk="0" hangingPunct="0">
              <a:tabLst>
                <a:tab pos="1139825" algn="l"/>
              </a:tabLst>
              <a:defRPr>
                <a:solidFill>
                  <a:schemeClr val="tx1"/>
                </a:solidFill>
                <a:latin typeface="Arial" charset="0"/>
              </a:defRPr>
            </a:lvl1pPr>
            <a:lvl2pPr marL="742950" indent="-285750" eaLnBrk="0" hangingPunct="0">
              <a:tabLst>
                <a:tab pos="1139825" algn="l"/>
              </a:tabLst>
              <a:defRPr>
                <a:solidFill>
                  <a:schemeClr val="tx1"/>
                </a:solidFill>
                <a:latin typeface="Arial" charset="0"/>
              </a:defRPr>
            </a:lvl2pPr>
            <a:lvl3pPr marL="1143000" indent="-228600" eaLnBrk="0" hangingPunct="0">
              <a:tabLst>
                <a:tab pos="1139825" algn="l"/>
              </a:tabLst>
              <a:defRPr>
                <a:solidFill>
                  <a:schemeClr val="tx1"/>
                </a:solidFill>
                <a:latin typeface="Arial" charset="0"/>
              </a:defRPr>
            </a:lvl3pPr>
            <a:lvl4pPr marL="1600200" indent="-228600" eaLnBrk="0" hangingPunct="0">
              <a:tabLst>
                <a:tab pos="1139825" algn="l"/>
              </a:tabLst>
              <a:defRPr>
                <a:solidFill>
                  <a:schemeClr val="tx1"/>
                </a:solidFill>
                <a:latin typeface="Arial" charset="0"/>
              </a:defRPr>
            </a:lvl4pPr>
            <a:lvl5pPr marL="2057400" indent="-228600" eaLnBrk="0" hangingPunct="0">
              <a:tabLst>
                <a:tab pos="1139825" algn="l"/>
              </a:tabLst>
              <a:defRPr>
                <a:solidFill>
                  <a:schemeClr val="tx1"/>
                </a:solidFill>
                <a:latin typeface="Arial" charset="0"/>
              </a:defRPr>
            </a:lvl5pPr>
            <a:lvl6pPr marL="2514600" indent="-228600" eaLnBrk="0" fontAlgn="base" hangingPunct="0">
              <a:spcBef>
                <a:spcPct val="0"/>
              </a:spcBef>
              <a:spcAft>
                <a:spcPct val="0"/>
              </a:spcAft>
              <a:tabLst>
                <a:tab pos="1139825" algn="l"/>
              </a:tabLst>
              <a:defRPr>
                <a:solidFill>
                  <a:schemeClr val="tx1"/>
                </a:solidFill>
                <a:latin typeface="Arial" charset="0"/>
              </a:defRPr>
            </a:lvl6pPr>
            <a:lvl7pPr marL="2971800" indent="-228600" eaLnBrk="0" fontAlgn="base" hangingPunct="0">
              <a:spcBef>
                <a:spcPct val="0"/>
              </a:spcBef>
              <a:spcAft>
                <a:spcPct val="0"/>
              </a:spcAft>
              <a:tabLst>
                <a:tab pos="1139825" algn="l"/>
              </a:tabLst>
              <a:defRPr>
                <a:solidFill>
                  <a:schemeClr val="tx1"/>
                </a:solidFill>
                <a:latin typeface="Arial" charset="0"/>
              </a:defRPr>
            </a:lvl7pPr>
            <a:lvl8pPr marL="3429000" indent="-228600" eaLnBrk="0" fontAlgn="base" hangingPunct="0">
              <a:spcBef>
                <a:spcPct val="0"/>
              </a:spcBef>
              <a:spcAft>
                <a:spcPct val="0"/>
              </a:spcAft>
              <a:tabLst>
                <a:tab pos="1139825" algn="l"/>
              </a:tabLst>
              <a:defRPr>
                <a:solidFill>
                  <a:schemeClr val="tx1"/>
                </a:solidFill>
                <a:latin typeface="Arial" charset="0"/>
              </a:defRPr>
            </a:lvl8pPr>
            <a:lvl9pPr marL="3886200" indent="-228600" eaLnBrk="0" fontAlgn="base" hangingPunct="0">
              <a:spcBef>
                <a:spcPct val="0"/>
              </a:spcBef>
              <a:spcAft>
                <a:spcPct val="0"/>
              </a:spcAft>
              <a:tabLst>
                <a:tab pos="1139825" algn="l"/>
              </a:tabLst>
              <a:defRPr>
                <a:solidFill>
                  <a:schemeClr val="tx1"/>
                </a:solidFill>
                <a:latin typeface="Arial" charset="0"/>
              </a:defRPr>
            </a:lvl9pPr>
          </a:lstStyle>
          <a:p>
            <a:pPr algn="r" eaLnBrk="1" hangingPunct="1">
              <a:spcBef>
                <a:spcPct val="50000"/>
              </a:spcBef>
            </a:pPr>
            <a:r>
              <a:rPr lang="en-US" sz="1100" dirty="0" smtClean="0"/>
              <a:t>Anthony Butterfield </a:t>
            </a:r>
            <a:br>
              <a:rPr lang="en-US" sz="1100" dirty="0" smtClean="0"/>
            </a:br>
            <a:r>
              <a:rPr lang="en-US" sz="1100" dirty="0" smtClean="0"/>
              <a:t>tony.butterfield@utah.edu </a:t>
            </a:r>
            <a:endParaRPr lang="en-US" sz="1100" dirty="0"/>
          </a:p>
        </p:txBody>
      </p:sp>
      <p:sp>
        <p:nvSpPr>
          <p:cNvPr id="3082" name="Text Box 22"/>
          <p:cNvSpPr txBox="1">
            <a:spLocks noChangeArrowheads="1"/>
          </p:cNvSpPr>
          <p:nvPr/>
        </p:nvSpPr>
        <p:spPr bwMode="auto">
          <a:xfrm>
            <a:off x="7567613" y="0"/>
            <a:ext cx="1576387" cy="52322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 </a:t>
            </a:r>
            <a:r>
              <a:rPr lang="en-US" sz="1400" b="1" dirty="0" smtClean="0"/>
              <a:t>Funds $125</a:t>
            </a:r>
          </a:p>
          <a:p>
            <a:r>
              <a:rPr lang="en-US" sz="1400" b="1" dirty="0" smtClean="0"/>
              <a:t>Freshmen: 5</a:t>
            </a:r>
            <a:endParaRPr lang="en-US" sz="1400" dirty="0"/>
          </a:p>
        </p:txBody>
      </p:sp>
      <p:graphicFrame>
        <p:nvGraphicFramePr>
          <p:cNvPr id="15" name="Table 14"/>
          <p:cNvGraphicFramePr>
            <a:graphicFrameLocks noGrp="1"/>
          </p:cNvGraphicFramePr>
          <p:nvPr>
            <p:extLst>
              <p:ext uri="{D42A27DB-BD31-4B8C-83A1-F6EECF244321}">
                <p14:modId xmlns:p14="http://schemas.microsoft.com/office/powerpoint/2010/main" val="2200293648"/>
              </p:ext>
            </p:extLst>
          </p:nvPr>
        </p:nvGraphicFramePr>
        <p:xfrm>
          <a:off x="38100" y="4374440"/>
          <a:ext cx="4457700" cy="2377120"/>
        </p:xfrm>
        <a:graphic>
          <a:graphicData uri="http://schemas.openxmlformats.org/drawingml/2006/table">
            <a:tbl>
              <a:tblPr firstRow="1" bandRow="1">
                <a:tableStyleId>{6E25E649-3F16-4E02-A733-19D2CDBF48F0}</a:tableStyleId>
              </a:tblPr>
              <a:tblGrid>
                <a:gridCol w="1714500"/>
                <a:gridCol w="1143000"/>
                <a:gridCol w="1600200"/>
              </a:tblGrid>
              <a:tr h="289240">
                <a:tc>
                  <a:txBody>
                    <a:bodyPr/>
                    <a:lstStyle/>
                    <a:p>
                      <a:pPr algn="ctr"/>
                      <a:r>
                        <a:rPr lang="en-US" sz="1200" dirty="0" smtClean="0"/>
                        <a:t>Metric</a:t>
                      </a:r>
                      <a:endParaRPr lang="en-US" sz="1200" dirty="0"/>
                    </a:p>
                  </a:txBody>
                  <a:tcPr marL="91439" marR="91439" marT="45680" marB="45680">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2700000" scaled="1"/>
                      <a:tileRect/>
                    </a:gradFill>
                  </a:tcPr>
                </a:tc>
                <a:tc>
                  <a:txBody>
                    <a:bodyPr/>
                    <a:lstStyle/>
                    <a:p>
                      <a:pPr algn="ctr"/>
                      <a:r>
                        <a:rPr lang="en-US" sz="1100" dirty="0" smtClean="0"/>
                        <a:t>State of the Art</a:t>
                      </a:r>
                      <a:endParaRPr lang="en-US" sz="1100" dirty="0"/>
                    </a:p>
                  </a:txBody>
                  <a:tcPr marL="91439" marR="91439" marT="45680" marB="45680">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2700000" scaled="1"/>
                      <a:tileRect/>
                    </a:gradFill>
                  </a:tcPr>
                </a:tc>
                <a:tc>
                  <a:txBody>
                    <a:bodyPr/>
                    <a:lstStyle/>
                    <a:p>
                      <a:pPr algn="ctr"/>
                      <a:r>
                        <a:rPr lang="en-US" sz="1200" dirty="0" smtClean="0"/>
                        <a:t>Proposed</a:t>
                      </a:r>
                      <a:r>
                        <a:rPr lang="en-US" sz="1200" baseline="0" dirty="0" smtClean="0"/>
                        <a:t> </a:t>
                      </a:r>
                      <a:r>
                        <a:rPr lang="en-US" sz="1200" dirty="0" smtClean="0"/>
                        <a:t>Technology</a:t>
                      </a:r>
                      <a:endParaRPr lang="en-US" sz="1200" dirty="0"/>
                    </a:p>
                  </a:txBody>
                  <a:tcPr marL="91439" marR="91439" marT="45680" marB="45680">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2700000" scaled="1"/>
                      <a:tileRect/>
                    </a:gradFill>
                  </a:tcPr>
                </a:tc>
              </a:tr>
              <a:tr h="548550">
                <a:tc>
                  <a:txBody>
                    <a:bodyPr/>
                    <a:lstStyle/>
                    <a:p>
                      <a:r>
                        <a:rPr lang="en-US" sz="1200" i="0" dirty="0" smtClean="0"/>
                        <a:t>Measurable Zombie Properties</a:t>
                      </a:r>
                      <a:endParaRPr lang="en-US" sz="1200" i="0" dirty="0"/>
                    </a:p>
                  </a:txBody>
                  <a:tcPr marL="91439" marR="91439" marT="45680" marB="45680"/>
                </a:tc>
                <a:tc>
                  <a:txBody>
                    <a:bodyPr/>
                    <a:lstStyle/>
                    <a:p>
                      <a:pPr marL="171450" indent="-171450" algn="l" defTabSz="914400" rtl="0" eaLnBrk="1" latinLnBrk="0" hangingPunct="1">
                        <a:buFont typeface="Arial" pitchFamily="34" charset="0"/>
                        <a:buChar char="•"/>
                      </a:pPr>
                      <a:r>
                        <a:rPr lang="en-US" sz="1200" kern="1200" dirty="0" smtClean="0"/>
                        <a:t>Velocity</a:t>
                      </a:r>
                    </a:p>
                  </a:txBody>
                  <a:tcPr marL="91439" marR="91439" marT="45680" marB="45680"/>
                </a:tc>
                <a:tc>
                  <a:txBody>
                    <a:bodyPr/>
                    <a:lstStyle/>
                    <a:p>
                      <a:pPr marL="171450" indent="-171450" algn="l" defTabSz="914400" rtl="0" eaLnBrk="1" latinLnBrk="0" hangingPunct="1">
                        <a:buFont typeface="Arial" pitchFamily="34" charset="0"/>
                        <a:buChar char="•"/>
                      </a:pPr>
                      <a:r>
                        <a:rPr lang="en-US" sz="1200" kern="1200" dirty="0" smtClean="0"/>
                        <a:t>Flashpoint</a:t>
                      </a:r>
                    </a:p>
                    <a:p>
                      <a:pPr marL="171450" indent="-171450" algn="l" defTabSz="914400" rtl="0" eaLnBrk="1" latinLnBrk="0" hangingPunct="1">
                        <a:buFont typeface="Arial" pitchFamily="34" charset="0"/>
                        <a:buChar char="•"/>
                      </a:pPr>
                      <a:r>
                        <a:rPr lang="en-US" sz="1200" i="0" kern="1200" dirty="0" smtClean="0">
                          <a:solidFill>
                            <a:schemeClr val="dk1"/>
                          </a:solidFill>
                          <a:latin typeface="+mn-lt"/>
                          <a:ea typeface="+mn-ea"/>
                          <a:cs typeface="+mn-cs"/>
                        </a:rPr>
                        <a:t>Tensile strength</a:t>
                      </a:r>
                    </a:p>
                    <a:p>
                      <a:pPr marL="171450" indent="-171450" algn="l" defTabSz="914400" rtl="0" eaLnBrk="1" latinLnBrk="0" hangingPunct="1">
                        <a:buFont typeface="Arial" pitchFamily="34" charset="0"/>
                        <a:buChar char="•"/>
                      </a:pPr>
                      <a:r>
                        <a:rPr lang="en-US" sz="1200" i="0" kern="1200" dirty="0" smtClean="0">
                          <a:solidFill>
                            <a:schemeClr val="dk1"/>
                          </a:solidFill>
                          <a:latin typeface="+mn-lt"/>
                          <a:ea typeface="+mn-ea"/>
                          <a:cs typeface="+mn-cs"/>
                        </a:rPr>
                        <a:t>Fugacity</a:t>
                      </a:r>
                    </a:p>
                  </a:txBody>
                  <a:tcPr marL="91439" marR="91439" marT="45680" marB="45680"/>
                </a:tc>
              </a:tr>
              <a:tr h="278483">
                <a:tc>
                  <a:txBody>
                    <a:bodyPr/>
                    <a:lstStyle/>
                    <a:p>
                      <a:r>
                        <a:rPr lang="en-US" sz="1200" dirty="0" smtClean="0"/>
                        <a:t>Lab</a:t>
                      </a:r>
                      <a:r>
                        <a:rPr lang="en-US" sz="1200" baseline="0" dirty="0" smtClean="0"/>
                        <a:t> deaths  attributable to zombie attack</a:t>
                      </a:r>
                      <a:endParaRPr lang="en-US" sz="1200" dirty="0"/>
                    </a:p>
                  </a:txBody>
                  <a:tcPr marL="91439" marR="91439" marT="45680" marB="45680"/>
                </a:tc>
                <a:tc>
                  <a:txBody>
                    <a:bodyPr/>
                    <a:lstStyle/>
                    <a:p>
                      <a:pPr marL="0" algn="l" defTabSz="914400" rtl="0" eaLnBrk="1" latinLnBrk="0" hangingPunct="1"/>
                      <a:r>
                        <a:rPr lang="en-US" sz="1200" kern="1200" dirty="0" smtClean="0">
                          <a:solidFill>
                            <a:schemeClr val="dk1"/>
                          </a:solidFill>
                          <a:latin typeface="+mn-lt"/>
                          <a:ea typeface="+mn-ea"/>
                          <a:cs typeface="+mn-cs"/>
                          <a:sym typeface="Symbol"/>
                        </a:rPr>
                        <a:t> </a:t>
                      </a:r>
                      <a:r>
                        <a:rPr lang="en-US" sz="1200" kern="1200" dirty="0" smtClean="0">
                          <a:solidFill>
                            <a:schemeClr val="dk1"/>
                          </a:solidFill>
                          <a:latin typeface="+mn-lt"/>
                          <a:ea typeface="+mn-ea"/>
                          <a:cs typeface="+mn-cs"/>
                        </a:rPr>
                        <a:t>14</a:t>
                      </a:r>
                      <a:r>
                        <a:rPr lang="en-US" sz="1200" kern="1200" baseline="0" dirty="0" smtClean="0">
                          <a:solidFill>
                            <a:schemeClr val="dk1"/>
                          </a:solidFill>
                          <a:latin typeface="+mn-lt"/>
                          <a:ea typeface="+mn-ea"/>
                          <a:cs typeface="+mn-cs"/>
                        </a:rPr>
                        <a:t> deaths/</a:t>
                      </a:r>
                      <a:r>
                        <a:rPr lang="en-US" sz="1200" kern="1200" baseline="0" dirty="0" err="1" smtClean="0">
                          <a:solidFill>
                            <a:schemeClr val="dk1"/>
                          </a:solidFill>
                          <a:latin typeface="+mn-lt"/>
                          <a:ea typeface="+mn-ea"/>
                          <a:cs typeface="+mn-cs"/>
                        </a:rPr>
                        <a:t>yr</a:t>
                      </a:r>
                      <a:endParaRPr lang="en-US" sz="1200" kern="1200" dirty="0" smtClean="0">
                        <a:solidFill>
                          <a:schemeClr val="dk1"/>
                        </a:solidFill>
                        <a:latin typeface="+mn-lt"/>
                        <a:ea typeface="+mn-ea"/>
                        <a:cs typeface="+mn-cs"/>
                      </a:endParaRPr>
                    </a:p>
                  </a:txBody>
                  <a:tcPr marL="91439" marR="91439" marT="45680" marB="45680"/>
                </a:tc>
                <a:tc>
                  <a:txBody>
                    <a:bodyPr/>
                    <a:lstStyle/>
                    <a:p>
                      <a:pPr marL="0" algn="l" defTabSz="914400" rtl="0" eaLnBrk="1" latinLnBrk="0" hangingPunct="1"/>
                      <a:r>
                        <a:rPr lang="en-US" sz="1200" kern="1200" dirty="0" smtClean="0"/>
                        <a:t>&lt; 2 deaths/</a:t>
                      </a:r>
                      <a:r>
                        <a:rPr lang="en-US" sz="1200" kern="1200" dirty="0" err="1" smtClean="0"/>
                        <a:t>yr</a:t>
                      </a:r>
                      <a:endParaRPr lang="en-US" sz="1200" kern="1200" dirty="0" smtClean="0">
                        <a:solidFill>
                          <a:schemeClr val="dk1"/>
                        </a:solidFill>
                        <a:latin typeface="+mn-lt"/>
                        <a:ea typeface="+mn-ea"/>
                        <a:cs typeface="+mn-cs"/>
                      </a:endParaRPr>
                    </a:p>
                  </a:txBody>
                  <a:tcPr marL="91439" marR="91439" marT="45680" marB="45680"/>
                </a:tc>
              </a:tr>
              <a:tr h="274236">
                <a:tc>
                  <a:txBody>
                    <a:bodyPr/>
                    <a:lstStyle/>
                    <a:p>
                      <a:r>
                        <a:rPr lang="en-US" sz="1200" dirty="0" smtClean="0"/>
                        <a:t>Lab’s primary </a:t>
                      </a:r>
                      <a:r>
                        <a:rPr lang="en-US" sz="1200" baseline="0" dirty="0" smtClean="0"/>
                        <a:t>zombie pacification device</a:t>
                      </a:r>
                      <a:endParaRPr lang="en-US" sz="1200" i="1" dirty="0"/>
                    </a:p>
                  </a:txBody>
                  <a:tcPr marL="91439" marR="91439" marT="45680" marB="45680"/>
                </a:tc>
                <a:tc>
                  <a:txBody>
                    <a:bodyPr/>
                    <a:lstStyle/>
                    <a:p>
                      <a:pPr marL="0" algn="l" defTabSz="914400" rtl="0" eaLnBrk="1" latinLnBrk="0" hangingPunct="1"/>
                      <a:r>
                        <a:rPr lang="en-US" sz="1200" i="0" kern="1200" dirty="0" smtClean="0">
                          <a:solidFill>
                            <a:schemeClr val="dk1"/>
                          </a:solidFill>
                          <a:latin typeface="+mn-lt"/>
                          <a:ea typeface="+mn-ea"/>
                          <a:cs typeface="+mn-cs"/>
                        </a:rPr>
                        <a:t>Glassware,</a:t>
                      </a:r>
                      <a:r>
                        <a:rPr lang="en-US" sz="1200" i="0" kern="1200" baseline="0" dirty="0" smtClean="0">
                          <a:solidFill>
                            <a:schemeClr val="dk1"/>
                          </a:solidFill>
                          <a:latin typeface="+mn-lt"/>
                          <a:ea typeface="+mn-ea"/>
                          <a:cs typeface="+mn-cs"/>
                        </a:rPr>
                        <a:t> </a:t>
                      </a:r>
                      <a:r>
                        <a:rPr lang="en-US" sz="1200" i="0" kern="1200" dirty="0" smtClean="0">
                          <a:solidFill>
                            <a:schemeClr val="dk1"/>
                          </a:solidFill>
                          <a:latin typeface="+mn-lt"/>
                          <a:ea typeface="+mn-ea"/>
                          <a:cs typeface="+mn-cs"/>
                        </a:rPr>
                        <a:t>GC, safety</a:t>
                      </a:r>
                      <a:r>
                        <a:rPr lang="en-US" sz="1200" i="0" kern="1200" baseline="0" dirty="0" smtClean="0">
                          <a:solidFill>
                            <a:schemeClr val="dk1"/>
                          </a:solidFill>
                          <a:latin typeface="+mn-lt"/>
                          <a:ea typeface="+mn-ea"/>
                          <a:cs typeface="+mn-cs"/>
                        </a:rPr>
                        <a:t> showers</a:t>
                      </a:r>
                      <a:endParaRPr lang="en-US" sz="1200" i="1" kern="1200" dirty="0">
                        <a:solidFill>
                          <a:schemeClr val="dk1"/>
                        </a:solidFill>
                        <a:latin typeface="+mn-lt"/>
                        <a:ea typeface="+mn-ea"/>
                        <a:cs typeface="+mn-cs"/>
                      </a:endParaRPr>
                    </a:p>
                  </a:txBody>
                  <a:tcPr marL="91439" marR="91439" marT="45680" marB="45680"/>
                </a:tc>
                <a:tc>
                  <a:txBody>
                    <a:bodyPr/>
                    <a:lstStyle/>
                    <a:p>
                      <a:pPr marL="0" algn="l" defTabSz="914400" rtl="0" eaLnBrk="1" latinLnBrk="0" hangingPunct="1"/>
                      <a:r>
                        <a:rPr lang="en-US" sz="1200" i="0" kern="1200" dirty="0" smtClean="0">
                          <a:solidFill>
                            <a:schemeClr val="dk1"/>
                          </a:solidFill>
                          <a:latin typeface="+mn-lt"/>
                          <a:ea typeface="+mn-ea"/>
                          <a:cs typeface="+mn-cs"/>
                        </a:rPr>
                        <a:t>Baseball</a:t>
                      </a:r>
                      <a:r>
                        <a:rPr lang="en-US" sz="1200" i="0" kern="1200" baseline="0" dirty="0" smtClean="0">
                          <a:solidFill>
                            <a:schemeClr val="dk1"/>
                          </a:solidFill>
                          <a:latin typeface="+mn-lt"/>
                          <a:ea typeface="+mn-ea"/>
                          <a:cs typeface="+mn-cs"/>
                        </a:rPr>
                        <a:t> bat / </a:t>
                      </a:r>
                      <a:br>
                        <a:rPr lang="en-US" sz="1200" i="0" kern="1200" baseline="0" dirty="0" smtClean="0">
                          <a:solidFill>
                            <a:schemeClr val="dk1"/>
                          </a:solidFill>
                          <a:latin typeface="+mn-lt"/>
                          <a:ea typeface="+mn-ea"/>
                          <a:cs typeface="+mn-cs"/>
                        </a:rPr>
                      </a:br>
                      <a:r>
                        <a:rPr lang="en-US" sz="1200" i="0" kern="1200" baseline="0" dirty="0" smtClean="0">
                          <a:solidFill>
                            <a:schemeClr val="dk1"/>
                          </a:solidFill>
                          <a:latin typeface="+mn-lt"/>
                          <a:ea typeface="+mn-ea"/>
                          <a:cs typeface="+mn-cs"/>
                        </a:rPr>
                        <a:t>shotgun hybrid</a:t>
                      </a:r>
                      <a:endParaRPr lang="en-US" sz="1200" i="1" kern="1200" dirty="0">
                        <a:solidFill>
                          <a:schemeClr val="dk1"/>
                        </a:solidFill>
                        <a:latin typeface="+mn-lt"/>
                        <a:ea typeface="+mn-ea"/>
                        <a:cs typeface="+mn-cs"/>
                      </a:endParaRPr>
                    </a:p>
                  </a:txBody>
                  <a:tcPr marL="91439" marR="91439" marT="45680" marB="45680"/>
                </a:tc>
              </a:tr>
            </a:tbl>
          </a:graphicData>
        </a:graphic>
      </p:graphicFrame>
      <p:sp>
        <p:nvSpPr>
          <p:cNvPr id="3109" name="Text Box 9"/>
          <p:cNvSpPr txBox="1">
            <a:spLocks noChangeArrowheads="1"/>
          </p:cNvSpPr>
          <p:nvPr/>
        </p:nvSpPr>
        <p:spPr bwMode="auto">
          <a:xfrm>
            <a:off x="34925" y="4006850"/>
            <a:ext cx="22685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rgbClr val="756D43"/>
                </a:solidFill>
              </a:rPr>
              <a:t>Proposed </a:t>
            </a:r>
            <a:r>
              <a:rPr lang="en-US" sz="1600" b="1" dirty="0" smtClean="0">
                <a:solidFill>
                  <a:srgbClr val="756D43"/>
                </a:solidFill>
              </a:rPr>
              <a:t>Targets:</a:t>
            </a:r>
            <a:endParaRPr lang="en-US" sz="1600" b="1" dirty="0">
              <a:solidFill>
                <a:srgbClr val="756D43"/>
              </a:solidFill>
            </a:endParaRPr>
          </a:p>
        </p:txBody>
      </p:sp>
      <p:sp>
        <p:nvSpPr>
          <p:cNvPr id="566277" name="Rectangle 5"/>
          <p:cNvSpPr>
            <a:spLocks noChangeArrowheads="1"/>
          </p:cNvSpPr>
          <p:nvPr/>
        </p:nvSpPr>
        <p:spPr bwMode="auto">
          <a:xfrm>
            <a:off x="96838" y="6400800"/>
            <a:ext cx="8258968" cy="360363"/>
          </a:xfrm>
          <a:prstGeom prst="rect">
            <a:avLst/>
          </a:prstGeom>
          <a:gradFill rotWithShape="1">
            <a:gsLst>
              <a:gs pos="0">
                <a:schemeClr val="bg2">
                  <a:lumMod val="75000"/>
                </a:schemeClr>
              </a:gs>
              <a:gs pos="50000">
                <a:schemeClr val="bg1"/>
              </a:gs>
              <a:gs pos="100000">
                <a:schemeClr val="bg2">
                  <a:lumMod val="50000"/>
                </a:schemeClr>
              </a:gs>
            </a:gsLst>
            <a:lin ang="5400000" scaled="1"/>
          </a:gradFill>
          <a:ln w="19050">
            <a:solidFill>
              <a:schemeClr val="tx1"/>
            </a:solidFill>
            <a:miter lim="800000"/>
            <a:headEnd/>
            <a:tailEnd/>
          </a:ln>
          <a:effectLst/>
        </p:spPr>
        <p:txBody>
          <a:bodyPr anchor="ctr"/>
          <a:lstStyle/>
          <a:p>
            <a:pPr algn="ctr">
              <a:defRPr/>
            </a:pPr>
            <a:r>
              <a:rPr lang="en-US" i="1" dirty="0" smtClean="0"/>
              <a:t>Prevent Deaths, Equipment Damage, &amp; Litigation Resulting from Zombie Apocalypse </a:t>
            </a:r>
            <a:endParaRPr lang="en-US" i="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3675" y="786570"/>
            <a:ext cx="3909325" cy="5690430"/>
          </a:xfrm>
          <a:prstGeom prst="rect">
            <a:avLst/>
          </a:prstGeom>
        </p:spPr>
      </p:pic>
    </p:spTree>
    <p:extLst>
      <p:ext uri="{BB962C8B-B14F-4D97-AF65-F5344CB8AC3E}">
        <p14:creationId xmlns:p14="http://schemas.microsoft.com/office/powerpoint/2010/main" val="891973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is a Business	</a:t>
            </a:r>
            <a:endParaRPr lang="en-US" dirty="0"/>
          </a:p>
        </p:txBody>
      </p:sp>
      <p:sp>
        <p:nvSpPr>
          <p:cNvPr id="3" name="Content Placeholder 2"/>
          <p:cNvSpPr>
            <a:spLocks noGrp="1"/>
          </p:cNvSpPr>
          <p:nvPr>
            <p:ph idx="1"/>
          </p:nvPr>
        </p:nvSpPr>
        <p:spPr/>
        <p:txBody>
          <a:bodyPr/>
          <a:lstStyle/>
          <a:p>
            <a:pPr marL="0" indent="0">
              <a:buNone/>
            </a:pPr>
            <a:r>
              <a:rPr lang="en-US" dirty="0" smtClean="0"/>
              <a:t>All research endeavors, in academia and industry, require </a:t>
            </a:r>
            <a:r>
              <a:rPr lang="en-US" dirty="0" smtClean="0">
                <a:solidFill>
                  <a:srgbClr val="000090"/>
                </a:solidFill>
              </a:rPr>
              <a:t>resources.</a:t>
            </a:r>
          </a:p>
          <a:p>
            <a:endParaRPr lang="en-US" dirty="0" smtClean="0"/>
          </a:p>
          <a:p>
            <a:pPr marL="0" indent="0">
              <a:buNone/>
            </a:pPr>
            <a:r>
              <a:rPr lang="en-US" i="1" dirty="0" smtClean="0">
                <a:solidFill>
                  <a:srgbClr val="FF0000"/>
                </a:solidFill>
              </a:rPr>
              <a:t>How do you get these resources?</a:t>
            </a:r>
          </a:p>
          <a:p>
            <a:endParaRPr lang="en-US" dirty="0" smtClean="0"/>
          </a:p>
          <a:p>
            <a:pPr marL="0" indent="0">
              <a:buNone/>
            </a:pPr>
            <a:r>
              <a:rPr lang="en-US" dirty="0" smtClean="0"/>
              <a:t>Proposal Writing is a persuasive writing exercise</a:t>
            </a:r>
          </a:p>
          <a:p>
            <a:pPr>
              <a:buFont typeface="Wingdings" charset="2"/>
              <a:buChar char="ü"/>
            </a:pPr>
            <a:r>
              <a:rPr lang="en-US" dirty="0" smtClean="0"/>
              <a:t>To make a convincing argument for your ideas</a:t>
            </a:r>
          </a:p>
          <a:p>
            <a:pPr>
              <a:buFont typeface="Wingdings" charset="2"/>
              <a:buChar char="ü"/>
            </a:pPr>
            <a:r>
              <a:rPr lang="en-US" dirty="0" smtClean="0"/>
              <a:t>To “tell the story” of your ideas</a:t>
            </a:r>
          </a:p>
          <a:p>
            <a:pPr>
              <a:buFont typeface="Wingdings" charset="2"/>
              <a:buChar char="ü"/>
            </a:pPr>
            <a:r>
              <a:rPr lang="en-US" dirty="0" smtClean="0"/>
              <a:t>It has to start with. .  .</a:t>
            </a:r>
            <a:endParaRPr lang="en-US" dirty="0"/>
          </a:p>
        </p:txBody>
      </p:sp>
      <p:pic>
        <p:nvPicPr>
          <p:cNvPr id="4" name="Picture 3" descr="mone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4732" y="4782057"/>
            <a:ext cx="2547045" cy="1694943"/>
          </a:xfrm>
          <a:prstGeom prst="rect">
            <a:avLst/>
          </a:prstGeom>
        </p:spPr>
      </p:pic>
    </p:spTree>
    <p:extLst>
      <p:ext uri="{BB962C8B-B14F-4D97-AF65-F5344CB8AC3E}">
        <p14:creationId xmlns:p14="http://schemas.microsoft.com/office/powerpoint/2010/main" val="626463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399"/>
            <a:ext cx="8229600" cy="5993477"/>
          </a:xfrm>
        </p:spPr>
        <p:txBody>
          <a:bodyPr>
            <a:normAutofit fontScale="90000"/>
          </a:bodyPr>
          <a:lstStyle/>
          <a:p>
            <a:r>
              <a:rPr lang="en-US" sz="1600" b="1" dirty="0" smtClean="0">
                <a:solidFill>
                  <a:srgbClr val="292934"/>
                </a:solidFill>
              </a:rPr>
              <a:t/>
            </a:r>
            <a:br>
              <a:rPr lang="en-US" sz="1600" b="1" dirty="0" smtClean="0">
                <a:solidFill>
                  <a:srgbClr val="292934"/>
                </a:solidFill>
              </a:rPr>
            </a:br>
            <a:r>
              <a:rPr lang="en-US" sz="1600" b="1" dirty="0" smtClean="0">
                <a:solidFill>
                  <a:srgbClr val="292934"/>
                </a:solidFill>
              </a:rPr>
              <a:t>PROPOSAL RUBRIC</a:t>
            </a:r>
            <a:br>
              <a:rPr lang="en-US" sz="1600" b="1" dirty="0" smtClean="0">
                <a:solidFill>
                  <a:srgbClr val="292934"/>
                </a:solidFill>
              </a:rPr>
            </a:br>
            <a:r>
              <a:rPr lang="en-US" sz="1600" b="1" dirty="0">
                <a:solidFill>
                  <a:srgbClr val="292934"/>
                </a:solidFill>
              </a:rPr>
              <a:t/>
            </a:r>
            <a:br>
              <a:rPr lang="en-US" sz="1600" b="1" dirty="0">
                <a:solidFill>
                  <a:srgbClr val="292934"/>
                </a:solidFill>
              </a:rPr>
            </a:br>
            <a:r>
              <a:rPr lang="en-US" sz="1600" b="1" dirty="0" smtClean="0">
                <a:solidFill>
                  <a:srgbClr val="292934"/>
                </a:solidFill>
              </a:rPr>
              <a:t>5</a:t>
            </a:r>
            <a:r>
              <a:rPr lang="en-US" sz="1600" b="1" dirty="0">
                <a:solidFill>
                  <a:srgbClr val="292934"/>
                </a:solidFill>
              </a:rPr>
              <a:t>%</a:t>
            </a:r>
            <a:r>
              <a:rPr lang="en-US" sz="1600" dirty="0">
                <a:solidFill>
                  <a:srgbClr val="292934"/>
                </a:solidFill>
              </a:rPr>
              <a:t> </a:t>
            </a:r>
            <a:r>
              <a:rPr lang="en-US" sz="1600" b="1" dirty="0">
                <a:solidFill>
                  <a:srgbClr val="292934"/>
                </a:solidFill>
              </a:rPr>
              <a:t>Header Information</a:t>
            </a:r>
            <a:r>
              <a:rPr lang="en-US" sz="1600" dirty="0">
                <a:solidFill>
                  <a:srgbClr val="292934"/>
                </a:solidFill>
              </a:rPr>
              <a:t> </a:t>
            </a:r>
            <a:br>
              <a:rPr lang="en-US" sz="1600" dirty="0">
                <a:solidFill>
                  <a:srgbClr val="292934"/>
                </a:solidFill>
              </a:rPr>
            </a:br>
            <a:r>
              <a:rPr lang="en-US" sz="1600" dirty="0">
                <a:solidFill>
                  <a:srgbClr val="292934"/>
                </a:solidFill>
              </a:rPr>
              <a:t>100% Contains highlighted author's name and contact email, total estimated cost, number of freshmen requested, and two senior members the author would like to have on their team.   </a:t>
            </a:r>
            <a:br>
              <a:rPr lang="en-US" sz="1600" dirty="0">
                <a:solidFill>
                  <a:srgbClr val="292934"/>
                </a:solidFill>
              </a:rPr>
            </a:br>
            <a:r>
              <a:rPr lang="en-US" sz="1600" b="1" dirty="0">
                <a:solidFill>
                  <a:srgbClr val="292934"/>
                </a:solidFill>
              </a:rPr>
              <a:t/>
            </a:r>
            <a:br>
              <a:rPr lang="en-US" sz="1600" b="1" dirty="0">
                <a:solidFill>
                  <a:srgbClr val="292934"/>
                </a:solidFill>
              </a:rPr>
            </a:br>
            <a:r>
              <a:rPr lang="en-US" sz="1600" b="1" dirty="0">
                <a:solidFill>
                  <a:srgbClr val="292934"/>
                </a:solidFill>
              </a:rPr>
              <a:t>10%</a:t>
            </a:r>
            <a:r>
              <a:rPr lang="en-US" sz="1600" dirty="0">
                <a:solidFill>
                  <a:srgbClr val="292934"/>
                </a:solidFill>
              </a:rPr>
              <a:t> </a:t>
            </a:r>
            <a:r>
              <a:rPr lang="en-US" sz="1600" b="1" dirty="0">
                <a:solidFill>
                  <a:srgbClr val="292934"/>
                </a:solidFill>
              </a:rPr>
              <a:t>Laboratory Performance</a:t>
            </a:r>
            <a:br>
              <a:rPr lang="en-US" sz="1600" b="1" dirty="0">
                <a:solidFill>
                  <a:srgbClr val="292934"/>
                </a:solidFill>
              </a:rPr>
            </a:br>
            <a:r>
              <a:rPr lang="en-US" sz="1600" dirty="0">
                <a:solidFill>
                  <a:srgbClr val="292934"/>
                </a:solidFill>
              </a:rPr>
              <a:t>40% Properly protected themselves and others against health hazards, and followed all safety regulations found in the Lab Handbook.  </a:t>
            </a:r>
            <a:br>
              <a:rPr lang="en-US" sz="1600" dirty="0">
                <a:solidFill>
                  <a:srgbClr val="292934"/>
                </a:solidFill>
              </a:rPr>
            </a:br>
            <a:r>
              <a:rPr lang="en-US" sz="1600" dirty="0">
                <a:solidFill>
                  <a:srgbClr val="292934"/>
                </a:solidFill>
              </a:rPr>
              <a:t>40% Kept the lab clean, and did not damage or endanger equipment; shutdown experiments properly and on time. Left no glassware or chemicals out after the end of the project period.   </a:t>
            </a:r>
            <a:br>
              <a:rPr lang="en-US" sz="1600" dirty="0">
                <a:solidFill>
                  <a:srgbClr val="292934"/>
                </a:solidFill>
              </a:rPr>
            </a:br>
            <a:r>
              <a:rPr lang="en-US" sz="1600" dirty="0">
                <a:solidFill>
                  <a:srgbClr val="292934"/>
                </a:solidFill>
              </a:rPr>
              <a:t>20% Displayed competency in the laboratory procedures needed to obtain useful, accurate, and precise measurements.   </a:t>
            </a:r>
            <a:r>
              <a:rPr lang="en-US" sz="1600" b="1" dirty="0">
                <a:solidFill>
                  <a:srgbClr val="292934"/>
                </a:solidFill>
              </a:rPr>
              <a:t>3%</a:t>
            </a:r>
            <a:r>
              <a:rPr lang="en-US" sz="1600" dirty="0">
                <a:solidFill>
                  <a:srgbClr val="292934"/>
                </a:solidFill>
              </a:rPr>
              <a:t> </a:t>
            </a:r>
            <a:br>
              <a:rPr lang="en-US" sz="1600" dirty="0">
                <a:solidFill>
                  <a:srgbClr val="292934"/>
                </a:solidFill>
              </a:rPr>
            </a:br>
            <a:r>
              <a:rPr lang="en-US" sz="1600" b="1" dirty="0">
                <a:solidFill>
                  <a:srgbClr val="292934"/>
                </a:solidFill>
              </a:rPr>
              <a:t/>
            </a:r>
            <a:br>
              <a:rPr lang="en-US" sz="1600" b="1" dirty="0">
                <a:solidFill>
                  <a:srgbClr val="292934"/>
                </a:solidFill>
              </a:rPr>
            </a:br>
            <a:r>
              <a:rPr lang="en-US" sz="1600" b="1" dirty="0">
                <a:solidFill>
                  <a:srgbClr val="292934"/>
                </a:solidFill>
              </a:rPr>
              <a:t>3% Project's Title</a:t>
            </a:r>
            <a:br>
              <a:rPr lang="en-US" sz="1600" b="1" dirty="0">
                <a:solidFill>
                  <a:srgbClr val="292934"/>
                </a:solidFill>
              </a:rPr>
            </a:br>
            <a:r>
              <a:rPr lang="en-US" sz="1600" dirty="0">
                <a:solidFill>
                  <a:srgbClr val="292934"/>
                </a:solidFill>
              </a:rPr>
              <a:t>100% Title is accurate and descriptive. Concisely conveys central idea of the proposed work.  </a:t>
            </a:r>
            <a:br>
              <a:rPr lang="en-US" sz="1600" dirty="0">
                <a:solidFill>
                  <a:srgbClr val="292934"/>
                </a:solidFill>
              </a:rPr>
            </a:br>
            <a:r>
              <a:rPr lang="en-US" sz="1600" dirty="0">
                <a:solidFill>
                  <a:srgbClr val="292934"/>
                </a:solidFill>
              </a:rPr>
              <a:t> </a:t>
            </a:r>
            <a:br>
              <a:rPr lang="en-US" sz="1600" dirty="0">
                <a:solidFill>
                  <a:srgbClr val="292934"/>
                </a:solidFill>
              </a:rPr>
            </a:br>
            <a:r>
              <a:rPr lang="en-US" sz="1600" b="1" dirty="0">
                <a:solidFill>
                  <a:srgbClr val="292934"/>
                </a:solidFill>
              </a:rPr>
              <a:t>10%</a:t>
            </a:r>
            <a:r>
              <a:rPr lang="en-US" sz="1600" dirty="0">
                <a:solidFill>
                  <a:srgbClr val="292934"/>
                </a:solidFill>
              </a:rPr>
              <a:t> </a:t>
            </a:r>
            <a:r>
              <a:rPr lang="en-US" sz="1600" b="1" dirty="0">
                <a:solidFill>
                  <a:srgbClr val="292934"/>
                </a:solidFill>
              </a:rPr>
              <a:t>Problem</a:t>
            </a:r>
            <a:br>
              <a:rPr lang="en-US" sz="1600" b="1" dirty="0">
                <a:solidFill>
                  <a:srgbClr val="292934"/>
                </a:solidFill>
              </a:rPr>
            </a:br>
            <a:r>
              <a:rPr lang="en-US" sz="1600" dirty="0">
                <a:solidFill>
                  <a:srgbClr val="292934"/>
                </a:solidFill>
              </a:rPr>
              <a:t>40% The given motivation for the project is stated clearly and concisely.   </a:t>
            </a:r>
            <a:br>
              <a:rPr lang="en-US" sz="1600" dirty="0">
                <a:solidFill>
                  <a:srgbClr val="292934"/>
                </a:solidFill>
              </a:rPr>
            </a:br>
            <a:r>
              <a:rPr lang="en-US" sz="1600" dirty="0">
                <a:solidFill>
                  <a:srgbClr val="292934"/>
                </a:solidFill>
              </a:rPr>
              <a:t>60% The student has clearly researched the needs of his/her audience, and the audience would reasonably find the problem described motivating.   </a:t>
            </a:r>
            <a:br>
              <a:rPr lang="en-US" sz="1600" dirty="0">
                <a:solidFill>
                  <a:srgbClr val="292934"/>
                </a:solidFill>
              </a:rPr>
            </a:br>
            <a:r>
              <a:rPr lang="en-US" sz="1600" b="1" dirty="0">
                <a:solidFill>
                  <a:srgbClr val="292934"/>
                </a:solidFill>
              </a:rPr>
              <a:t/>
            </a:r>
            <a:br>
              <a:rPr lang="en-US" sz="1600" b="1" dirty="0">
                <a:solidFill>
                  <a:srgbClr val="292934"/>
                </a:solidFill>
              </a:rPr>
            </a:br>
            <a:r>
              <a:rPr lang="en-US" sz="1600" b="1" dirty="0">
                <a:solidFill>
                  <a:srgbClr val="292934"/>
                </a:solidFill>
              </a:rPr>
              <a:t>10%</a:t>
            </a:r>
            <a:r>
              <a:rPr lang="en-US" sz="1600" dirty="0">
                <a:solidFill>
                  <a:srgbClr val="292934"/>
                </a:solidFill>
              </a:rPr>
              <a:t> </a:t>
            </a:r>
            <a:r>
              <a:rPr lang="en-US" sz="1600" b="1" dirty="0">
                <a:solidFill>
                  <a:srgbClr val="292934"/>
                </a:solidFill>
              </a:rPr>
              <a:t>Project Description</a:t>
            </a:r>
            <a:br>
              <a:rPr lang="en-US" sz="1600" b="1" dirty="0">
                <a:solidFill>
                  <a:srgbClr val="292934"/>
                </a:solidFill>
              </a:rPr>
            </a:br>
            <a:r>
              <a:rPr lang="en-US" sz="1600" dirty="0">
                <a:solidFill>
                  <a:srgbClr val="292934"/>
                </a:solidFill>
              </a:rPr>
              <a:t>60% A clear, concise, and realistic description of the proposed project is given.   </a:t>
            </a:r>
            <a:br>
              <a:rPr lang="en-US" sz="1600" dirty="0">
                <a:solidFill>
                  <a:srgbClr val="292934"/>
                </a:solidFill>
              </a:rPr>
            </a:br>
            <a:r>
              <a:rPr lang="en-US" sz="1600" dirty="0">
                <a:solidFill>
                  <a:srgbClr val="292934"/>
                </a:solidFill>
              </a:rPr>
              <a:t>40% Project phases are made clear and are reasonable.   </a:t>
            </a:r>
            <a:br>
              <a:rPr lang="en-US" sz="1600" dirty="0">
                <a:solidFill>
                  <a:srgbClr val="292934"/>
                </a:solidFill>
              </a:rPr>
            </a:br>
            <a:endParaRPr lang="en-US" sz="1600" dirty="0">
              <a:solidFill>
                <a:srgbClr val="292934"/>
              </a:solidFill>
            </a:endParaRPr>
          </a:p>
        </p:txBody>
      </p:sp>
    </p:spTree>
    <p:extLst>
      <p:ext uri="{BB962C8B-B14F-4D97-AF65-F5344CB8AC3E}">
        <p14:creationId xmlns:p14="http://schemas.microsoft.com/office/powerpoint/2010/main" val="726867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829622"/>
          </a:xfrm>
        </p:spPr>
        <p:txBody>
          <a:bodyPr>
            <a:normAutofit fontScale="90000"/>
          </a:bodyPr>
          <a:lstStyle/>
          <a:p>
            <a:r>
              <a:rPr lang="en-US" sz="1600" b="1" dirty="0">
                <a:solidFill>
                  <a:schemeClr val="tx1"/>
                </a:solidFill>
              </a:rPr>
              <a:t>7%</a:t>
            </a:r>
            <a:r>
              <a:rPr lang="en-US" sz="1600" dirty="0">
                <a:solidFill>
                  <a:schemeClr val="tx1"/>
                </a:solidFill>
              </a:rPr>
              <a:t> </a:t>
            </a:r>
            <a:r>
              <a:rPr lang="en-US" sz="1600" b="1" dirty="0">
                <a:solidFill>
                  <a:schemeClr val="tx1"/>
                </a:solidFill>
              </a:rPr>
              <a:t>Targets</a:t>
            </a:r>
            <a:r>
              <a:rPr lang="en-US" sz="1600" dirty="0">
                <a:solidFill>
                  <a:schemeClr val="tx1"/>
                </a:solidFill>
              </a:rPr>
              <a:t> </a:t>
            </a:r>
            <a:br>
              <a:rPr lang="en-US" sz="1600" dirty="0">
                <a:solidFill>
                  <a:schemeClr val="tx1"/>
                </a:solidFill>
              </a:rPr>
            </a:br>
            <a:r>
              <a:rPr lang="en-US" sz="1600" dirty="0">
                <a:solidFill>
                  <a:schemeClr val="tx1"/>
                </a:solidFill>
              </a:rPr>
              <a:t>60% Deliverables listed would reasonably result from funding the project, with the given resources.   40% The key results of the project that would be desirable to the proposal's audience are listed and are clearly and succinctly stated.   </a:t>
            </a:r>
            <a:br>
              <a:rPr lang="en-US" sz="1600" dirty="0">
                <a:solidFill>
                  <a:schemeClr val="tx1"/>
                </a:solidFill>
              </a:rPr>
            </a:br>
            <a:r>
              <a:rPr lang="en-US" sz="1600" dirty="0" smtClean="0">
                <a:solidFill>
                  <a:schemeClr val="tx1"/>
                </a:solidFill>
              </a:rPr>
              <a:t/>
            </a:r>
            <a:br>
              <a:rPr lang="en-US" sz="1600" dirty="0" smtClean="0">
                <a:solidFill>
                  <a:schemeClr val="tx1"/>
                </a:solidFill>
              </a:rPr>
            </a:br>
            <a:r>
              <a:rPr lang="en-US" sz="1600" b="1" dirty="0" smtClean="0">
                <a:solidFill>
                  <a:schemeClr val="tx1"/>
                </a:solidFill>
              </a:rPr>
              <a:t>10</a:t>
            </a:r>
            <a:r>
              <a:rPr lang="en-US" sz="1600" b="1" dirty="0">
                <a:solidFill>
                  <a:schemeClr val="tx1"/>
                </a:solidFill>
              </a:rPr>
              <a:t>%</a:t>
            </a:r>
            <a:r>
              <a:rPr lang="en-US" sz="1600" dirty="0">
                <a:solidFill>
                  <a:schemeClr val="tx1"/>
                </a:solidFill>
              </a:rPr>
              <a:t> </a:t>
            </a:r>
            <a:r>
              <a:rPr lang="en-US" sz="1600" b="1" dirty="0">
                <a:solidFill>
                  <a:schemeClr val="tx1"/>
                </a:solidFill>
              </a:rPr>
              <a:t>Estimated Costs</a:t>
            </a:r>
            <a:r>
              <a:rPr lang="en-US" sz="1600" dirty="0">
                <a:solidFill>
                  <a:schemeClr val="tx1"/>
                </a:solidFill>
              </a:rPr>
              <a:t> </a:t>
            </a:r>
            <a:br>
              <a:rPr lang="en-US" sz="1600" dirty="0">
                <a:solidFill>
                  <a:schemeClr val="tx1"/>
                </a:solidFill>
              </a:rPr>
            </a:br>
            <a:r>
              <a:rPr lang="en-US" sz="1600" dirty="0">
                <a:solidFill>
                  <a:schemeClr val="tx1"/>
                </a:solidFill>
              </a:rPr>
              <a:t>40% Short item description, vendor, and estimated costs are given for primary material expenditures needed for this work. Information is clear and correct.   </a:t>
            </a:r>
            <a:br>
              <a:rPr lang="en-US" sz="1600" dirty="0">
                <a:solidFill>
                  <a:schemeClr val="tx1"/>
                </a:solidFill>
              </a:rPr>
            </a:br>
            <a:r>
              <a:rPr lang="en-US" sz="1600" dirty="0">
                <a:solidFill>
                  <a:schemeClr val="tx1"/>
                </a:solidFill>
              </a:rPr>
              <a:t>30% All items listed would be reasonably needed and needed  items that must be purchased to complete the proposed work are not omitted.   </a:t>
            </a:r>
            <a:br>
              <a:rPr lang="en-US" sz="1600" dirty="0">
                <a:solidFill>
                  <a:schemeClr val="tx1"/>
                </a:solidFill>
              </a:rPr>
            </a:br>
            <a:r>
              <a:rPr lang="en-US" sz="1600" dirty="0">
                <a:solidFill>
                  <a:schemeClr val="tx1"/>
                </a:solidFill>
              </a:rPr>
              <a:t>30% Total is accurate and does not exceed the given budget, or, if it does, a short and plausible justification for the added investment is given as a footnote.   </a:t>
            </a:r>
            <a:br>
              <a:rPr lang="en-US" sz="1600" dirty="0">
                <a:solidFill>
                  <a:schemeClr val="tx1"/>
                </a:solidFill>
              </a:rPr>
            </a:br>
            <a:r>
              <a:rPr lang="en-US" sz="1600" dirty="0" smtClean="0">
                <a:solidFill>
                  <a:schemeClr val="tx1"/>
                </a:solidFill>
              </a:rPr>
              <a:t/>
            </a:r>
            <a:br>
              <a:rPr lang="en-US" sz="1600" dirty="0" smtClean="0">
                <a:solidFill>
                  <a:schemeClr val="tx1"/>
                </a:solidFill>
              </a:rPr>
            </a:br>
            <a:r>
              <a:rPr lang="en-US" sz="1600" b="1" dirty="0" smtClean="0">
                <a:solidFill>
                  <a:schemeClr val="tx1"/>
                </a:solidFill>
              </a:rPr>
              <a:t>10</a:t>
            </a:r>
            <a:r>
              <a:rPr lang="en-US" sz="1600" b="1" dirty="0">
                <a:solidFill>
                  <a:schemeClr val="tx1"/>
                </a:solidFill>
              </a:rPr>
              <a:t>%</a:t>
            </a:r>
            <a:r>
              <a:rPr lang="en-US" sz="1600" dirty="0">
                <a:solidFill>
                  <a:schemeClr val="tx1"/>
                </a:solidFill>
              </a:rPr>
              <a:t> </a:t>
            </a:r>
            <a:r>
              <a:rPr lang="en-US" sz="1600" b="1" dirty="0">
                <a:solidFill>
                  <a:schemeClr val="tx1"/>
                </a:solidFill>
              </a:rPr>
              <a:t>Estimated Personnel Needs</a:t>
            </a:r>
            <a:r>
              <a:rPr lang="en-US" sz="1600" dirty="0">
                <a:solidFill>
                  <a:schemeClr val="tx1"/>
                </a:solidFill>
              </a:rPr>
              <a:t> </a:t>
            </a:r>
            <a:br>
              <a:rPr lang="en-US" sz="1600" dirty="0">
                <a:solidFill>
                  <a:schemeClr val="tx1"/>
                </a:solidFill>
              </a:rPr>
            </a:br>
            <a:r>
              <a:rPr lang="en-US" sz="1600" dirty="0">
                <a:solidFill>
                  <a:schemeClr val="tx1"/>
                </a:solidFill>
              </a:rPr>
              <a:t>30% Personnel needed for this work are clearly identified and their titles and a short description of their primary role are give. One team member is clearly listed as the person primarily responsible for coordinating with and managing freshmen team members.   </a:t>
            </a:r>
            <a:br>
              <a:rPr lang="en-US" sz="1600" dirty="0">
                <a:solidFill>
                  <a:schemeClr val="tx1"/>
                </a:solidFill>
              </a:rPr>
            </a:br>
            <a:r>
              <a:rPr lang="en-US" sz="1600" dirty="0">
                <a:solidFill>
                  <a:schemeClr val="tx1"/>
                </a:solidFill>
              </a:rPr>
              <a:t>30% Roles of senior team members are reasonable, balanced, and clear. Major project tasks are reasonably assigned and team members are qualified for their given task.   </a:t>
            </a:r>
            <a:br>
              <a:rPr lang="en-US" sz="1600" dirty="0">
                <a:solidFill>
                  <a:schemeClr val="tx1"/>
                </a:solidFill>
              </a:rPr>
            </a:br>
            <a:r>
              <a:rPr lang="en-US" sz="1600" dirty="0">
                <a:solidFill>
                  <a:schemeClr val="tx1"/>
                </a:solidFill>
              </a:rPr>
              <a:t>40% Roles of freshmen team members are extant, reasonable, and clear (and humane). The estimated time expected for each task is listed and does not exceed limits. Major project tasks are reasonably assigned and team members could reasonably be assumed to be qualified for their given task. Freshmen team members are clearly needed for the given task and a task in need of personnel is not neglected. </a:t>
            </a:r>
            <a:endParaRPr lang="en-US" sz="1600" dirty="0">
              <a:solidFill>
                <a:srgbClr val="292934"/>
              </a:solidFill>
            </a:endParaRPr>
          </a:p>
        </p:txBody>
      </p:sp>
    </p:spTree>
    <p:extLst>
      <p:ext uri="{BB962C8B-B14F-4D97-AF65-F5344CB8AC3E}">
        <p14:creationId xmlns:p14="http://schemas.microsoft.com/office/powerpoint/2010/main" val="104085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5952513"/>
          </a:xfrm>
        </p:spPr>
        <p:txBody>
          <a:bodyPr>
            <a:normAutofit/>
          </a:bodyPr>
          <a:lstStyle/>
          <a:p>
            <a:r>
              <a:rPr lang="en-US" sz="1600" b="1" dirty="0">
                <a:solidFill>
                  <a:schemeClr val="tx1"/>
                </a:solidFill>
              </a:rPr>
              <a:t>10%</a:t>
            </a:r>
            <a:r>
              <a:rPr lang="en-US" sz="1600" dirty="0">
                <a:solidFill>
                  <a:schemeClr val="tx1"/>
                </a:solidFill>
              </a:rPr>
              <a:t> </a:t>
            </a:r>
            <a:r>
              <a:rPr lang="en-US" sz="1600" b="1" dirty="0">
                <a:solidFill>
                  <a:schemeClr val="tx1"/>
                </a:solidFill>
              </a:rPr>
              <a:t>Equipment &amp; Space Required</a:t>
            </a:r>
            <a:r>
              <a:rPr lang="en-US" sz="1600" dirty="0">
                <a:solidFill>
                  <a:schemeClr val="tx1"/>
                </a:solidFill>
              </a:rPr>
              <a:t> </a:t>
            </a:r>
            <a:br>
              <a:rPr lang="en-US" sz="1600" dirty="0">
                <a:solidFill>
                  <a:schemeClr val="tx1"/>
                </a:solidFill>
              </a:rPr>
            </a:br>
            <a:r>
              <a:rPr lang="en-US" sz="1600" dirty="0">
                <a:solidFill>
                  <a:schemeClr val="tx1"/>
                </a:solidFill>
              </a:rPr>
              <a:t>50% Existing major pieces of equipment in the lab that will reasonably need to be used during this work are clearly identified. Needed equipment are not omitted. A short and reasonable description of how the equipment will be used is given.   </a:t>
            </a:r>
            <a:br>
              <a:rPr lang="en-US" sz="1600" dirty="0">
                <a:solidFill>
                  <a:schemeClr val="tx1"/>
                </a:solidFill>
              </a:rPr>
            </a:br>
            <a:r>
              <a:rPr lang="en-US" sz="1600" dirty="0">
                <a:solidFill>
                  <a:schemeClr val="tx1"/>
                </a:solidFill>
              </a:rPr>
              <a:t>50% A realistic estimation of the space needed for this work is given, along with a reasonable and short description of how the space will be used.   </a:t>
            </a:r>
            <a:br>
              <a:rPr lang="en-US" sz="1600" dirty="0">
                <a:solidFill>
                  <a:schemeClr val="tx1"/>
                </a:solidFill>
              </a:rPr>
            </a:br>
            <a:r>
              <a:rPr lang="en-US" sz="1600" dirty="0" smtClean="0">
                <a:solidFill>
                  <a:schemeClr val="tx1"/>
                </a:solidFill>
              </a:rPr>
              <a:t/>
            </a:r>
            <a:br>
              <a:rPr lang="en-US" sz="1600" dirty="0" smtClean="0">
                <a:solidFill>
                  <a:schemeClr val="tx1"/>
                </a:solidFill>
              </a:rPr>
            </a:br>
            <a:r>
              <a:rPr lang="en-US" sz="1600" b="1" dirty="0" smtClean="0">
                <a:solidFill>
                  <a:schemeClr val="tx1"/>
                </a:solidFill>
              </a:rPr>
              <a:t>10</a:t>
            </a:r>
            <a:r>
              <a:rPr lang="en-US" sz="1600" b="1" dirty="0">
                <a:solidFill>
                  <a:schemeClr val="tx1"/>
                </a:solidFill>
              </a:rPr>
              <a:t>%</a:t>
            </a:r>
            <a:r>
              <a:rPr lang="en-US" sz="1600" dirty="0">
                <a:solidFill>
                  <a:schemeClr val="tx1"/>
                </a:solidFill>
              </a:rPr>
              <a:t> </a:t>
            </a:r>
            <a:r>
              <a:rPr lang="en-US" sz="1600" b="1" dirty="0">
                <a:solidFill>
                  <a:schemeClr val="tx1"/>
                </a:solidFill>
              </a:rPr>
              <a:t>Primary EHS Concerns</a:t>
            </a:r>
            <a:r>
              <a:rPr lang="en-US" sz="1600" dirty="0">
                <a:solidFill>
                  <a:schemeClr val="tx1"/>
                </a:solidFill>
              </a:rPr>
              <a:t> </a:t>
            </a:r>
            <a:br>
              <a:rPr lang="en-US" sz="1600" dirty="0">
                <a:solidFill>
                  <a:schemeClr val="tx1"/>
                </a:solidFill>
              </a:rPr>
            </a:br>
            <a:r>
              <a:rPr lang="en-US" sz="1600" dirty="0">
                <a:solidFill>
                  <a:schemeClr val="tx1"/>
                </a:solidFill>
              </a:rPr>
              <a:t>60% All major EHS concerns that will be reasonably associated with this project are listed and briefly and accurately described.   </a:t>
            </a:r>
            <a:br>
              <a:rPr lang="en-US" sz="1600" dirty="0">
                <a:solidFill>
                  <a:schemeClr val="tx1"/>
                </a:solidFill>
              </a:rPr>
            </a:br>
            <a:r>
              <a:rPr lang="en-US" sz="1600" dirty="0">
                <a:solidFill>
                  <a:schemeClr val="tx1"/>
                </a:solidFill>
              </a:rPr>
              <a:t>40% A short and reasonable description of how EHS dangers will be addressed is given.   </a:t>
            </a:r>
            <a:br>
              <a:rPr lang="en-US" sz="1600" dirty="0">
                <a:solidFill>
                  <a:schemeClr val="tx1"/>
                </a:solidFill>
              </a:rPr>
            </a:br>
            <a:r>
              <a:rPr lang="en-US" sz="1600" dirty="0" smtClean="0">
                <a:solidFill>
                  <a:schemeClr val="tx1"/>
                </a:solidFill>
              </a:rPr>
              <a:t/>
            </a:r>
            <a:br>
              <a:rPr lang="en-US" sz="1600" dirty="0" smtClean="0">
                <a:solidFill>
                  <a:schemeClr val="tx1"/>
                </a:solidFill>
              </a:rPr>
            </a:br>
            <a:r>
              <a:rPr lang="en-US" sz="1600" b="1" dirty="0" smtClean="0">
                <a:solidFill>
                  <a:schemeClr val="tx1"/>
                </a:solidFill>
              </a:rPr>
              <a:t>15</a:t>
            </a:r>
            <a:r>
              <a:rPr lang="en-US" sz="1600" b="1" dirty="0">
                <a:solidFill>
                  <a:schemeClr val="tx1"/>
                </a:solidFill>
              </a:rPr>
              <a:t>%</a:t>
            </a:r>
            <a:r>
              <a:rPr lang="en-US" sz="1600" dirty="0">
                <a:solidFill>
                  <a:schemeClr val="tx1"/>
                </a:solidFill>
              </a:rPr>
              <a:t> </a:t>
            </a:r>
            <a:r>
              <a:rPr lang="en-US" sz="1600" b="1" dirty="0">
                <a:solidFill>
                  <a:schemeClr val="tx1"/>
                </a:solidFill>
              </a:rPr>
              <a:t>Proposal's Presentation</a:t>
            </a:r>
            <a:r>
              <a:rPr lang="en-US" sz="1600" dirty="0">
                <a:solidFill>
                  <a:schemeClr val="tx1"/>
                </a:solidFill>
              </a:rPr>
              <a:t> </a:t>
            </a:r>
            <a:br>
              <a:rPr lang="en-US" sz="1600" dirty="0">
                <a:solidFill>
                  <a:schemeClr val="tx1"/>
                </a:solidFill>
              </a:rPr>
            </a:br>
            <a:r>
              <a:rPr lang="en-US" sz="1600" dirty="0">
                <a:solidFill>
                  <a:schemeClr val="tx1"/>
                </a:solidFill>
              </a:rPr>
              <a:t>60% Proper spelling, grammar, and format.   </a:t>
            </a:r>
            <a:br>
              <a:rPr lang="en-US" sz="1600" dirty="0">
                <a:solidFill>
                  <a:schemeClr val="tx1"/>
                </a:solidFill>
              </a:rPr>
            </a:br>
            <a:r>
              <a:rPr lang="en-US" sz="1600" dirty="0">
                <a:solidFill>
                  <a:schemeClr val="tx1"/>
                </a:solidFill>
              </a:rPr>
              <a:t>40% Aesthetic and easy to read layout.   </a:t>
            </a:r>
            <a:br>
              <a:rPr lang="en-US" sz="1600" dirty="0">
                <a:solidFill>
                  <a:schemeClr val="tx1"/>
                </a:solidFill>
              </a:rPr>
            </a:br>
            <a:r>
              <a:rPr lang="en-US" sz="1600" dirty="0">
                <a:solidFill>
                  <a:schemeClr val="tx1"/>
                </a:solidFill>
              </a:rPr>
              <a:t/>
            </a:r>
            <a:br>
              <a:rPr lang="en-US" sz="1600" dirty="0">
                <a:solidFill>
                  <a:schemeClr val="tx1"/>
                </a:solidFill>
              </a:rPr>
            </a:br>
            <a:endParaRPr lang="en-US" sz="1600" dirty="0">
              <a:solidFill>
                <a:srgbClr val="292934"/>
              </a:solidFill>
            </a:endParaRPr>
          </a:p>
        </p:txBody>
      </p:sp>
    </p:spTree>
    <p:extLst>
      <p:ext uri="{BB962C8B-B14F-4D97-AF65-F5344CB8AC3E}">
        <p14:creationId xmlns:p14="http://schemas.microsoft.com/office/powerpoint/2010/main" val="194469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has to start with a good idea!</a:t>
            </a:r>
            <a:endParaRPr lang="en-US" dirty="0"/>
          </a:p>
        </p:txBody>
      </p:sp>
      <p:pic>
        <p:nvPicPr>
          <p:cNvPr id="4" name="Content Placeholder 3" descr="idea.jpg"/>
          <p:cNvPicPr>
            <a:picLocks noGrp="1" noChangeAspect="1"/>
          </p:cNvPicPr>
          <p:nvPr>
            <p:ph idx="1"/>
          </p:nvPr>
        </p:nvPicPr>
        <p:blipFill>
          <a:blip r:embed="rId2">
            <a:extLst>
              <a:ext uri="{28A0092B-C50C-407E-A947-70E740481C1C}">
                <a14:useLocalDpi xmlns:a14="http://schemas.microsoft.com/office/drawing/2010/main" val="0"/>
              </a:ext>
            </a:extLst>
          </a:blip>
          <a:srcRect l="-39200" r="-39200"/>
          <a:stretch>
            <a:fillRect/>
          </a:stretch>
        </p:blipFill>
        <p:spPr>
          <a:xfrm>
            <a:off x="457200" y="1709737"/>
            <a:ext cx="8686800" cy="5148263"/>
          </a:xfrm>
        </p:spPr>
      </p:pic>
    </p:spTree>
    <p:extLst>
      <p:ext uri="{BB962C8B-B14F-4D97-AF65-F5344CB8AC3E}">
        <p14:creationId xmlns:p14="http://schemas.microsoft.com/office/powerpoint/2010/main" val="2055864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Writing</a:t>
            </a:r>
            <a:endParaRPr lang="en-US" dirty="0"/>
          </a:p>
        </p:txBody>
      </p:sp>
      <p:pic>
        <p:nvPicPr>
          <p:cNvPr id="4" name="Content Placeholder 3" descr="Screen Shot 2014-01-07 at 3.13.06 PM.png"/>
          <p:cNvPicPr>
            <a:picLocks noGrp="1" noChangeAspect="1"/>
          </p:cNvPicPr>
          <p:nvPr>
            <p:ph idx="1"/>
          </p:nvPr>
        </p:nvPicPr>
        <p:blipFill>
          <a:blip r:embed="rId3" cstate="email">
            <a:extLst>
              <a:ext uri="{28A0092B-C50C-407E-A947-70E740481C1C}">
                <a14:useLocalDpi xmlns:a14="http://schemas.microsoft.com/office/drawing/2010/main" val="0"/>
              </a:ext>
            </a:extLst>
          </a:blip>
          <a:srcRect t="1916" b="1916"/>
          <a:stretch>
            <a:fillRect/>
          </a:stretch>
        </p:blipFill>
        <p:spPr>
          <a:xfrm>
            <a:off x="457200" y="533400"/>
            <a:ext cx="8229600" cy="5943600"/>
          </a:xfrm>
        </p:spPr>
      </p:pic>
    </p:spTree>
    <p:extLst>
      <p:ext uri="{BB962C8B-B14F-4D97-AF65-F5344CB8AC3E}">
        <p14:creationId xmlns:p14="http://schemas.microsoft.com/office/powerpoint/2010/main" val="2465465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 Proposal	</a:t>
            </a:r>
            <a:endParaRPr lang="en-US" dirty="0"/>
          </a:p>
        </p:txBody>
      </p:sp>
      <p:sp>
        <p:nvSpPr>
          <p:cNvPr id="3" name="Content Placeholder 2"/>
          <p:cNvSpPr>
            <a:spLocks noGrp="1"/>
          </p:cNvSpPr>
          <p:nvPr>
            <p:ph idx="1"/>
          </p:nvPr>
        </p:nvSpPr>
        <p:spPr/>
        <p:txBody>
          <a:bodyPr/>
          <a:lstStyle/>
          <a:p>
            <a:r>
              <a:rPr lang="en-US" dirty="0" smtClean="0"/>
              <a:t>Ensure that the candidates have done sufficient preliminary research/reading in the area of their interest.</a:t>
            </a:r>
          </a:p>
          <a:p>
            <a:endParaRPr lang="en-US" dirty="0"/>
          </a:p>
          <a:p>
            <a:r>
              <a:rPr lang="en-US" dirty="0" smtClean="0"/>
              <a:t>That they have thought about the issues involved and are able to provide more than a broad description of the topic they plan to research.</a:t>
            </a:r>
          </a:p>
          <a:p>
            <a:endParaRPr lang="en-US" dirty="0"/>
          </a:p>
          <a:p>
            <a:r>
              <a:rPr lang="en-US" dirty="0" smtClean="0"/>
              <a:t>The proposal is not a fixed blueprint.  One cannot predict one’s findings; however, your challenge is to convince members of the scientific community that you have identified a scientific problem.</a:t>
            </a:r>
            <a:endParaRPr lang="en-US" dirty="0"/>
          </a:p>
        </p:txBody>
      </p:sp>
    </p:spTree>
    <p:extLst>
      <p:ext uri="{BB962C8B-B14F-4D97-AF65-F5344CB8AC3E}">
        <p14:creationId xmlns:p14="http://schemas.microsoft.com/office/powerpoint/2010/main" val="317830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679182"/>
          </a:xfrm>
        </p:spPr>
        <p:txBody>
          <a:bodyPr>
            <a:normAutofit/>
          </a:bodyPr>
          <a:lstStyle/>
          <a:p>
            <a:r>
              <a:rPr lang="en-US" sz="2700" dirty="0" smtClean="0">
                <a:solidFill>
                  <a:schemeClr val="tx1"/>
                </a:solidFill>
              </a:rPr>
              <a:t>You need to convince your committee that you have a background and an approach to solve the problem within a realistic time frame and at reasonable expense.</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smtClean="0">
                <a:solidFill>
                  <a:schemeClr val="tx1"/>
                </a:solidFill>
              </a:rPr>
              <a:t>With your research, you will add a new aspect to the scientific discourse.</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smtClean="0">
                <a:solidFill>
                  <a:schemeClr val="tx1"/>
                </a:solidFill>
              </a:rPr>
              <a:t>Be aware of the format for your proposal.  It will vary.</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smtClean="0">
                <a:solidFill>
                  <a:schemeClr val="tx1"/>
                </a:solidFill>
              </a:rPr>
              <a:t>Convince the members of your committee of your ability and intelligence (mistakes matter</a:t>
            </a:r>
            <a:r>
              <a:rPr lang="en-US" sz="2400" dirty="0" smtClean="0">
                <a:solidFill>
                  <a:srgbClr val="292934"/>
                </a:solidFill>
              </a:rPr>
              <a:t>)!</a:t>
            </a:r>
            <a:endParaRPr lang="en-US" sz="2400" dirty="0">
              <a:solidFill>
                <a:srgbClr val="292934"/>
              </a:solidFill>
            </a:endParaRPr>
          </a:p>
        </p:txBody>
      </p:sp>
    </p:spTree>
    <p:extLst>
      <p:ext uri="{BB962C8B-B14F-4D97-AF65-F5344CB8AC3E}">
        <p14:creationId xmlns:p14="http://schemas.microsoft.com/office/powerpoint/2010/main" val="755836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should have a specific AIM in mind</a:t>
            </a:r>
            <a:endParaRPr lang="en-US" dirty="0"/>
          </a:p>
        </p:txBody>
      </p:sp>
      <p:sp>
        <p:nvSpPr>
          <p:cNvPr id="3" name="Content Placeholder 2"/>
          <p:cNvSpPr>
            <a:spLocks noGrp="1"/>
          </p:cNvSpPr>
          <p:nvPr>
            <p:ph idx="1"/>
          </p:nvPr>
        </p:nvSpPr>
        <p:spPr/>
        <p:txBody>
          <a:bodyPr/>
          <a:lstStyle/>
          <a:p>
            <a:r>
              <a:rPr lang="en-US" dirty="0" smtClean="0"/>
              <a:t>Be knowledgeable.</a:t>
            </a:r>
          </a:p>
          <a:p>
            <a:endParaRPr lang="en-US" dirty="0"/>
          </a:p>
          <a:p>
            <a:r>
              <a:rPr lang="en-US" dirty="0" smtClean="0"/>
              <a:t>Be important.</a:t>
            </a:r>
          </a:p>
          <a:p>
            <a:endParaRPr lang="en-US" dirty="0"/>
          </a:p>
          <a:p>
            <a:r>
              <a:rPr lang="en-US" dirty="0" smtClean="0"/>
              <a:t>Be interesting.  If you can’t get your committee excited about the idea, you’ll lose any chance at funding.  You want them to say, “I’d like to see this happen.”</a:t>
            </a:r>
          </a:p>
          <a:p>
            <a:endParaRPr lang="en-US" dirty="0"/>
          </a:p>
          <a:p>
            <a:r>
              <a:rPr lang="en-US" dirty="0" smtClean="0"/>
              <a:t>Be specific.  Be concise and to the point.</a:t>
            </a:r>
          </a:p>
          <a:p>
            <a:pPr lvl="1"/>
            <a:r>
              <a:rPr lang="en-US" dirty="0" smtClean="0"/>
              <a:t>Cure Cancer – Good aim, but not specific</a:t>
            </a:r>
          </a:p>
          <a:p>
            <a:pPr lvl="1"/>
            <a:r>
              <a:rPr lang="en-US" dirty="0" smtClean="0"/>
              <a:t>Cure Colon Cancer – still not specific</a:t>
            </a:r>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487601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00074"/>
          </a:xfrm>
        </p:spPr>
        <p:txBody>
          <a:bodyPr>
            <a:noAutofit/>
          </a:bodyPr>
          <a:lstStyle/>
          <a:p>
            <a:r>
              <a:rPr lang="en-US" sz="1400" b="1" dirty="0">
                <a:solidFill>
                  <a:srgbClr val="292934"/>
                </a:solidFill>
              </a:rPr>
              <a:t>The National Institute of Health (NIH) analyzed the reasons why over 700 research proposal applications were denied. Their findings as to the cause of rejection are worth reviewing:</a:t>
            </a:r>
            <a:r>
              <a:rPr lang="en-US" sz="1400" dirty="0">
                <a:solidFill>
                  <a:srgbClr val="292934"/>
                </a:solidFill>
              </a:rPr>
              <a:t/>
            </a:r>
            <a:br>
              <a:rPr lang="en-US" sz="1400" dirty="0">
                <a:solidFill>
                  <a:srgbClr val="292934"/>
                </a:solidFill>
              </a:rPr>
            </a:br>
            <a:r>
              <a:rPr lang="en-US" sz="1400" b="1" dirty="0">
                <a:solidFill>
                  <a:srgbClr val="292934"/>
                </a:solidFill>
              </a:rPr>
              <a:t>Nature of the Problem (18%)</a:t>
            </a:r>
            <a:br>
              <a:rPr lang="en-US" sz="1400" b="1" dirty="0">
                <a:solidFill>
                  <a:srgbClr val="292934"/>
                </a:solidFill>
              </a:rPr>
            </a:br>
            <a:r>
              <a:rPr lang="en-US" sz="1400" dirty="0">
                <a:solidFill>
                  <a:srgbClr val="FF0000"/>
                </a:solidFill>
              </a:rPr>
              <a:t>It is doubtful that new or useful </a:t>
            </a:r>
            <a:r>
              <a:rPr lang="en-US" sz="1400" dirty="0" smtClean="0">
                <a:solidFill>
                  <a:srgbClr val="FF0000"/>
                </a:solidFill>
              </a:rPr>
              <a:t>information will </a:t>
            </a:r>
            <a:r>
              <a:rPr lang="en-US" sz="1400" dirty="0">
                <a:solidFill>
                  <a:srgbClr val="FF0000"/>
                </a:solidFill>
              </a:rPr>
              <a:t>result from the project (14%)</a:t>
            </a:r>
            <a:r>
              <a:rPr lang="en-US" sz="1400" dirty="0">
                <a:solidFill>
                  <a:srgbClr val="292934"/>
                </a:solidFill>
              </a:rPr>
              <a:t>.</a:t>
            </a:r>
            <a:br>
              <a:rPr lang="en-US" sz="1400" dirty="0">
                <a:solidFill>
                  <a:srgbClr val="292934"/>
                </a:solidFill>
              </a:rPr>
            </a:br>
            <a:r>
              <a:rPr lang="en-US" sz="1400" dirty="0">
                <a:solidFill>
                  <a:srgbClr val="FF0000"/>
                </a:solidFill>
              </a:rPr>
              <a:t>The basic hypothesis is unsound (3.5%)</a:t>
            </a:r>
            <a:r>
              <a:rPr lang="en-US" sz="1400" dirty="0">
                <a:solidFill>
                  <a:srgbClr val="292934"/>
                </a:solidFill>
              </a:rPr>
              <a:t>.</a:t>
            </a:r>
            <a:br>
              <a:rPr lang="en-US" sz="1400" dirty="0">
                <a:solidFill>
                  <a:srgbClr val="292934"/>
                </a:solidFill>
              </a:rPr>
            </a:br>
            <a:r>
              <a:rPr lang="en-US" sz="1400" dirty="0">
                <a:solidFill>
                  <a:srgbClr val="FF0000"/>
                </a:solidFill>
              </a:rPr>
              <a:t>The proposed research is scientifically premature due to the present inadequacy of supporting knowledge (0.6%)</a:t>
            </a:r>
            <a:r>
              <a:rPr lang="en-US" sz="1400" dirty="0">
                <a:solidFill>
                  <a:srgbClr val="292934"/>
                </a:solidFill>
              </a:rPr>
              <a:t>.</a:t>
            </a:r>
            <a:br>
              <a:rPr lang="en-US" sz="1400" dirty="0">
                <a:solidFill>
                  <a:srgbClr val="292934"/>
                </a:solidFill>
              </a:rPr>
            </a:br>
            <a:r>
              <a:rPr lang="en-US" sz="1400" b="1" dirty="0">
                <a:solidFill>
                  <a:srgbClr val="292934"/>
                </a:solidFill>
              </a:rPr>
              <a:t>Approach to the Problem (38.9%)</a:t>
            </a:r>
            <a:br>
              <a:rPr lang="en-US" sz="1400" b="1" dirty="0">
                <a:solidFill>
                  <a:srgbClr val="292934"/>
                </a:solidFill>
              </a:rPr>
            </a:br>
            <a:r>
              <a:rPr lang="en-US" sz="1400" dirty="0">
                <a:solidFill>
                  <a:srgbClr val="FF0000"/>
                </a:solidFill>
              </a:rPr>
              <a:t>The research plan is nebulous, diffuse </a:t>
            </a:r>
            <a:r>
              <a:rPr lang="en-US" sz="1400" dirty="0" smtClean="0">
                <a:solidFill>
                  <a:srgbClr val="FF0000"/>
                </a:solidFill>
              </a:rPr>
              <a:t>and </a:t>
            </a:r>
            <a:r>
              <a:rPr lang="en-US" sz="1400" dirty="0">
                <a:solidFill>
                  <a:srgbClr val="FF0000"/>
                </a:solidFill>
              </a:rPr>
              <a:t>not presented in concrete detail </a:t>
            </a:r>
            <a:r>
              <a:rPr lang="en-US" sz="1400" dirty="0">
                <a:solidFill>
                  <a:srgbClr val="292934"/>
                </a:solidFill>
              </a:rPr>
              <a:t>(8.6%).</a:t>
            </a:r>
            <a:br>
              <a:rPr lang="en-US" sz="1400" dirty="0">
                <a:solidFill>
                  <a:srgbClr val="292934"/>
                </a:solidFill>
              </a:rPr>
            </a:br>
            <a:r>
              <a:rPr lang="en-US" sz="1400" dirty="0">
                <a:solidFill>
                  <a:srgbClr val="292934"/>
                </a:solidFill>
              </a:rPr>
              <a:t>The planned research is not adequately controlled (3.7%).</a:t>
            </a:r>
            <a:br>
              <a:rPr lang="en-US" sz="1400" dirty="0">
                <a:solidFill>
                  <a:srgbClr val="292934"/>
                </a:solidFill>
              </a:rPr>
            </a:br>
            <a:r>
              <a:rPr lang="en-US" sz="1400" dirty="0">
                <a:solidFill>
                  <a:srgbClr val="FF0000"/>
                </a:solidFill>
              </a:rPr>
              <a:t>Greater care in planning is needed (25.2%)</a:t>
            </a:r>
            <a:r>
              <a:rPr lang="en-US" sz="1400" dirty="0">
                <a:solidFill>
                  <a:srgbClr val="292934"/>
                </a:solidFill>
              </a:rPr>
              <a:t>.  1. The research plan has not been carefully designed (11.8%).  2. The proposed methods will not yield accurate results (8.8%).  3. The procedures to be used should be spelled </a:t>
            </a:r>
            <a:r>
              <a:rPr lang="en-US" sz="1400" dirty="0" smtClean="0">
                <a:solidFill>
                  <a:srgbClr val="292934"/>
                </a:solidFill>
              </a:rPr>
              <a:t>out </a:t>
            </a:r>
            <a:r>
              <a:rPr lang="en-US" sz="1400" dirty="0">
                <a:solidFill>
                  <a:srgbClr val="292934"/>
                </a:solidFill>
              </a:rPr>
              <a:t> in more detail (4.6%).</a:t>
            </a:r>
            <a:br>
              <a:rPr lang="en-US" sz="1400" dirty="0">
                <a:solidFill>
                  <a:srgbClr val="292934"/>
                </a:solidFill>
              </a:rPr>
            </a:br>
            <a:r>
              <a:rPr lang="en-US" sz="1400" dirty="0">
                <a:solidFill>
                  <a:srgbClr val="292934"/>
                </a:solidFill>
              </a:rPr>
              <a:t>A more thorough statistical treatment is needed (0.7%).</a:t>
            </a:r>
            <a:br>
              <a:rPr lang="en-US" sz="1400" dirty="0">
                <a:solidFill>
                  <a:srgbClr val="292934"/>
                </a:solidFill>
              </a:rPr>
            </a:br>
            <a:r>
              <a:rPr lang="en-US" sz="1400" dirty="0">
                <a:solidFill>
                  <a:srgbClr val="292934"/>
                </a:solidFill>
              </a:rPr>
              <a:t>The proposed tests require more individual subjects </a:t>
            </a:r>
            <a:r>
              <a:rPr lang="en-US" sz="1400" dirty="0" smtClean="0">
                <a:solidFill>
                  <a:srgbClr val="292934"/>
                </a:solidFill>
              </a:rPr>
              <a:t>than </a:t>
            </a:r>
            <a:r>
              <a:rPr lang="en-US" sz="1400" dirty="0">
                <a:solidFill>
                  <a:srgbClr val="292934"/>
                </a:solidFill>
              </a:rPr>
              <a:t>the number given (0.7%).</a:t>
            </a:r>
            <a:br>
              <a:rPr lang="en-US" sz="1400" dirty="0">
                <a:solidFill>
                  <a:srgbClr val="292934"/>
                </a:solidFill>
              </a:rPr>
            </a:br>
            <a:r>
              <a:rPr lang="en-US" sz="1400" b="1" dirty="0">
                <a:solidFill>
                  <a:srgbClr val="292934"/>
                </a:solidFill>
              </a:rPr>
              <a:t>Competence of the Investigators (38.2%)</a:t>
            </a:r>
            <a:br>
              <a:rPr lang="en-US" sz="1400" b="1" dirty="0">
                <a:solidFill>
                  <a:srgbClr val="292934"/>
                </a:solidFill>
              </a:rPr>
            </a:br>
            <a:r>
              <a:rPr lang="en-US" sz="1400" dirty="0">
                <a:solidFill>
                  <a:srgbClr val="FF0000"/>
                </a:solidFill>
              </a:rPr>
              <a:t>The applicants need to acquire greater familiarity with the </a:t>
            </a:r>
            <a:r>
              <a:rPr lang="en-US" sz="1400" dirty="0" smtClean="0">
                <a:solidFill>
                  <a:srgbClr val="FF0000"/>
                </a:solidFill>
              </a:rPr>
              <a:t>pertinent </a:t>
            </a:r>
            <a:r>
              <a:rPr lang="en-US" sz="1400" dirty="0">
                <a:solidFill>
                  <a:srgbClr val="FF0000"/>
                </a:solidFill>
              </a:rPr>
              <a:t>literature (7.2%).</a:t>
            </a:r>
            <a:br>
              <a:rPr lang="en-US" sz="1400" dirty="0">
                <a:solidFill>
                  <a:srgbClr val="FF0000"/>
                </a:solidFill>
              </a:rPr>
            </a:br>
            <a:r>
              <a:rPr lang="en-US" sz="1400" dirty="0">
                <a:solidFill>
                  <a:srgbClr val="FF0000"/>
                </a:solidFill>
              </a:rPr>
              <a:t>The problems to be investigated are more complex than the </a:t>
            </a:r>
            <a:r>
              <a:rPr lang="en-US" sz="1400" dirty="0" smtClean="0">
                <a:solidFill>
                  <a:srgbClr val="FF0000"/>
                </a:solidFill>
              </a:rPr>
              <a:t>applicants </a:t>
            </a:r>
            <a:r>
              <a:rPr lang="en-US" sz="1400" dirty="0">
                <a:solidFill>
                  <a:srgbClr val="FF0000"/>
                </a:solidFill>
              </a:rPr>
              <a:t>realize (10.5%)</a:t>
            </a:r>
            <a:r>
              <a:rPr lang="en-US" sz="1400" dirty="0">
                <a:solidFill>
                  <a:srgbClr val="292934"/>
                </a:solidFill>
              </a:rPr>
              <a:t>.</a:t>
            </a:r>
            <a:br>
              <a:rPr lang="en-US" sz="1400" dirty="0">
                <a:solidFill>
                  <a:srgbClr val="292934"/>
                </a:solidFill>
              </a:rPr>
            </a:br>
            <a:r>
              <a:rPr lang="en-US" sz="1400" dirty="0">
                <a:solidFill>
                  <a:srgbClr val="292934"/>
                </a:solidFill>
              </a:rPr>
              <a:t>The applicants propose to enter an area of research for which </a:t>
            </a:r>
            <a:r>
              <a:rPr lang="en-US" sz="1400" dirty="0" smtClean="0">
                <a:solidFill>
                  <a:srgbClr val="292934"/>
                </a:solidFill>
              </a:rPr>
              <a:t>they </a:t>
            </a:r>
            <a:r>
              <a:rPr lang="en-US" sz="1400" dirty="0">
                <a:solidFill>
                  <a:srgbClr val="292934"/>
                </a:solidFill>
              </a:rPr>
              <a:t>are not adequately trained (12.8%).</a:t>
            </a:r>
            <a:br>
              <a:rPr lang="en-US" sz="1400" dirty="0">
                <a:solidFill>
                  <a:srgbClr val="292934"/>
                </a:solidFill>
              </a:rPr>
            </a:br>
            <a:r>
              <a:rPr lang="en-US" sz="1400" dirty="0">
                <a:solidFill>
                  <a:srgbClr val="292934"/>
                </a:solidFill>
              </a:rPr>
              <a:t>The principal investigator intends to give actual responsibility </a:t>
            </a:r>
            <a:r>
              <a:rPr lang="en-US" sz="1400" dirty="0" smtClean="0">
                <a:solidFill>
                  <a:srgbClr val="292934"/>
                </a:solidFill>
              </a:rPr>
              <a:t>for </a:t>
            </a:r>
            <a:r>
              <a:rPr lang="en-US" sz="1400" dirty="0">
                <a:solidFill>
                  <a:srgbClr val="292934"/>
                </a:solidFill>
              </a:rPr>
              <a:t>the direction of a complex project to an inexperienced  co-investigator (0.9%).</a:t>
            </a:r>
            <a:br>
              <a:rPr lang="en-US" sz="1400" dirty="0">
                <a:solidFill>
                  <a:srgbClr val="292934"/>
                </a:solidFill>
              </a:rPr>
            </a:br>
            <a:r>
              <a:rPr lang="en-US" sz="1400" dirty="0">
                <a:solidFill>
                  <a:srgbClr val="FF0000"/>
                </a:solidFill>
              </a:rPr>
              <a:t>The reviewers do not have sufficient confidence in the applicants </a:t>
            </a:r>
            <a:r>
              <a:rPr lang="en-US" sz="1400" dirty="0" smtClean="0">
                <a:solidFill>
                  <a:srgbClr val="FF0000"/>
                </a:solidFill>
              </a:rPr>
              <a:t>to </a:t>
            </a:r>
            <a:r>
              <a:rPr lang="en-US" sz="1400" dirty="0">
                <a:solidFill>
                  <a:srgbClr val="FF0000"/>
                </a:solidFill>
              </a:rPr>
              <a:t>approve the present application, largely based on the past </a:t>
            </a:r>
            <a:r>
              <a:rPr lang="en-US" sz="1400" dirty="0" smtClean="0">
                <a:solidFill>
                  <a:srgbClr val="FF0000"/>
                </a:solidFill>
              </a:rPr>
              <a:t>efforts </a:t>
            </a:r>
            <a:r>
              <a:rPr lang="en-US" sz="1400" dirty="0">
                <a:solidFill>
                  <a:srgbClr val="FF0000"/>
                </a:solidFill>
              </a:rPr>
              <a:t>of the applicants (6.8%).</a:t>
            </a:r>
            <a:r>
              <a:rPr lang="en-US" sz="1400" dirty="0">
                <a:solidFill>
                  <a:srgbClr val="292934"/>
                </a:solidFill>
              </a:rPr>
              <a:t/>
            </a:r>
            <a:br>
              <a:rPr lang="en-US" sz="1400" dirty="0">
                <a:solidFill>
                  <a:srgbClr val="292934"/>
                </a:solidFill>
              </a:rPr>
            </a:br>
            <a:r>
              <a:rPr lang="en-US" sz="1400" b="1" dirty="0">
                <a:solidFill>
                  <a:srgbClr val="292934"/>
                </a:solidFill>
              </a:rPr>
              <a:t>Conditions of the Research Environment (4.8%)</a:t>
            </a:r>
            <a:br>
              <a:rPr lang="en-US" sz="1400" b="1" dirty="0">
                <a:solidFill>
                  <a:srgbClr val="292934"/>
                </a:solidFill>
              </a:rPr>
            </a:br>
            <a:r>
              <a:rPr lang="en-US" sz="1400" dirty="0">
                <a:solidFill>
                  <a:srgbClr val="292934"/>
                </a:solidFill>
              </a:rPr>
              <a:t>The investigators will be required to devote too much time to </a:t>
            </a:r>
            <a:r>
              <a:rPr lang="en-US" sz="1400" dirty="0" smtClean="0">
                <a:solidFill>
                  <a:srgbClr val="292934"/>
                </a:solidFill>
              </a:rPr>
              <a:t>teaching </a:t>
            </a:r>
            <a:r>
              <a:rPr lang="en-US" sz="1400" dirty="0">
                <a:solidFill>
                  <a:srgbClr val="292934"/>
                </a:solidFill>
              </a:rPr>
              <a:t>or other non-research duties (0.9%).</a:t>
            </a:r>
            <a:br>
              <a:rPr lang="en-US" sz="1400" dirty="0">
                <a:solidFill>
                  <a:srgbClr val="292934"/>
                </a:solidFill>
              </a:rPr>
            </a:br>
            <a:r>
              <a:rPr lang="en-US" sz="1400" dirty="0">
                <a:solidFill>
                  <a:srgbClr val="292934"/>
                </a:solidFill>
              </a:rPr>
              <a:t>Better liaison is needed with colleagues in collateral disciplines (0.4%).</a:t>
            </a:r>
            <a:br>
              <a:rPr lang="en-US" sz="1400" dirty="0">
                <a:solidFill>
                  <a:srgbClr val="292934"/>
                </a:solidFill>
              </a:rPr>
            </a:br>
            <a:r>
              <a:rPr lang="en-US" sz="1400" dirty="0">
                <a:solidFill>
                  <a:srgbClr val="292934"/>
                </a:solidFill>
              </a:rPr>
              <a:t>Requested expansion on continuation of a currently supported research project would result in failure to achieve the main goal of the work (3.5%).</a:t>
            </a:r>
          </a:p>
        </p:txBody>
      </p:sp>
    </p:spTree>
    <p:extLst>
      <p:ext uri="{BB962C8B-B14F-4D97-AF65-F5344CB8AC3E}">
        <p14:creationId xmlns:p14="http://schemas.microsoft.com/office/powerpoint/2010/main" val="3893774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64" y="538769"/>
            <a:ext cx="8229600" cy="5811870"/>
          </a:xfrm>
        </p:spPr>
        <p:txBody>
          <a:bodyPr>
            <a:normAutofit/>
          </a:bodyPr>
          <a:lstStyle/>
          <a:p>
            <a:r>
              <a:rPr lang="en-US" sz="2400" b="1" i="1" dirty="0">
                <a:solidFill>
                  <a:srgbClr val="292934"/>
                </a:solidFill>
              </a:rPr>
              <a:t>The Bureau of Occupational and Vocational Education comparable study.</a:t>
            </a:r>
            <a:br>
              <a:rPr lang="en-US" sz="2400" b="1" i="1" dirty="0">
                <a:solidFill>
                  <a:srgbClr val="292934"/>
                </a:solidFill>
              </a:rPr>
            </a:br>
            <a:r>
              <a:rPr lang="en-US" sz="2400" dirty="0">
                <a:solidFill>
                  <a:srgbClr val="292934"/>
                </a:solidFill>
              </a:rPr>
              <a:t>Based on a sample of 353 research grant applications:</a:t>
            </a:r>
            <a:br>
              <a:rPr lang="en-US" sz="2400" dirty="0">
                <a:solidFill>
                  <a:srgbClr val="292934"/>
                </a:solidFill>
              </a:rPr>
            </a:br>
            <a:r>
              <a:rPr lang="en-US" sz="2400" dirty="0">
                <a:solidFill>
                  <a:srgbClr val="292934"/>
                </a:solidFill>
              </a:rPr>
              <a:t>-- 18% forgot to number the pages.  -- 73% forgot to include a table of contents.  -- 81% had no abstract.  -- 92% failed to provide resumes of proposed consultants.  -- 25% had no resume for the principal investigator.  -- 66% included no plan for project evaluation.  -- 17% forgot to identify the project director by name.  -- 20% failed to list the objectives of the project</a:t>
            </a:r>
            <a:r>
              <a:rPr lang="en-US" sz="2400" dirty="0" smtClean="0">
                <a:solidFill>
                  <a:srgbClr val="292934"/>
                </a:solidFill>
              </a:rPr>
              <a:t>.</a:t>
            </a:r>
            <a:br>
              <a:rPr lang="en-US" sz="2400" dirty="0" smtClean="0">
                <a:solidFill>
                  <a:srgbClr val="292934"/>
                </a:solidFill>
              </a:rPr>
            </a:br>
            <a:r>
              <a:rPr lang="en-US" sz="2400" dirty="0">
                <a:solidFill>
                  <a:srgbClr val="292934"/>
                </a:solidFill>
              </a:rPr>
              <a:t/>
            </a:r>
            <a:br>
              <a:rPr lang="en-US" sz="2400" dirty="0">
                <a:solidFill>
                  <a:srgbClr val="292934"/>
                </a:solidFill>
              </a:rPr>
            </a:br>
            <a:r>
              <a:rPr lang="en-US" sz="2400" dirty="0" smtClean="0">
                <a:solidFill>
                  <a:srgbClr val="292934"/>
                </a:solidFill>
              </a:rPr>
              <a:t/>
            </a:r>
            <a:br>
              <a:rPr lang="en-US" sz="2400" dirty="0" smtClean="0">
                <a:solidFill>
                  <a:srgbClr val="292934"/>
                </a:solidFill>
              </a:rPr>
            </a:br>
            <a:endParaRPr lang="en-US" sz="2400" dirty="0">
              <a:solidFill>
                <a:srgbClr val="292934"/>
              </a:solidFill>
            </a:endParaRPr>
          </a:p>
        </p:txBody>
      </p:sp>
      <p:pic>
        <p:nvPicPr>
          <p:cNvPr id="3" name="Picture 2" descr="90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309" y="4483739"/>
            <a:ext cx="1841500" cy="1866900"/>
          </a:xfrm>
          <a:prstGeom prst="rect">
            <a:avLst/>
          </a:prstGeom>
        </p:spPr>
      </p:pic>
    </p:spTree>
    <p:extLst>
      <p:ext uri="{BB962C8B-B14F-4D97-AF65-F5344CB8AC3E}">
        <p14:creationId xmlns:p14="http://schemas.microsoft.com/office/powerpoint/2010/main" val="4108839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164</TotalTime>
  <Words>939</Words>
  <Application>Microsoft Office PowerPoint</Application>
  <PresentationFormat>On-screen Show (4:3)</PresentationFormat>
  <Paragraphs>126</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Symbol</vt:lpstr>
      <vt:lpstr>Wingdings</vt:lpstr>
      <vt:lpstr>Clarity</vt:lpstr>
      <vt:lpstr>One-page proposal </vt:lpstr>
      <vt:lpstr>Science is a Business </vt:lpstr>
      <vt:lpstr>It has to start with a good idea!</vt:lpstr>
      <vt:lpstr>Proposal Writing</vt:lpstr>
      <vt:lpstr>The Purpose of a Proposal </vt:lpstr>
      <vt:lpstr>You need to convince your committee that you have a background and an approach to solve the problem within a realistic time frame and at reasonable expense.  With your research, you will add a new aspect to the scientific discourse.  Be aware of the format for your proposal.  It will vary.  Convince the members of your committee of your ability and intelligence (mistakes matter)!</vt:lpstr>
      <vt:lpstr>You should have a specific AIM in mind</vt:lpstr>
      <vt:lpstr>The National Institute of Health (NIH) analyzed the reasons why over 700 research proposal applications were denied. Their findings as to the cause of rejection are worth reviewing: Nature of the Problem (18%) It is doubtful that new or useful information will result from the project (14%). The basic hypothesis is unsound (3.5%). The proposed research is scientifically premature due to the present inadequacy of supporting knowledge (0.6%). Approach to the Problem (38.9%) The research plan is nebulous, diffuse and not presented in concrete detail (8.6%). The planned research is not adequately controlled (3.7%). Greater care in planning is needed (25.2%).  1. The research plan has not been carefully designed (11.8%).  2. The proposed methods will not yield accurate results (8.8%).  3. The procedures to be used should be spelled out  in more detail (4.6%). A more thorough statistical treatment is needed (0.7%). The proposed tests require more individual subjects than the number given (0.7%). Competence of the Investigators (38.2%) The applicants need to acquire greater familiarity with the pertinent literature (7.2%). The problems to be investigated are more complex than the applicants realize (10.5%). The applicants propose to enter an area of research for which they are not adequately trained (12.8%). The principal investigator intends to give actual responsibility for the direction of a complex project to an inexperienced  co-investigator (0.9%). The reviewers do not have sufficient confidence in the applicants to approve the present application, largely based on the past efforts of the applicants (6.8%). Conditions of the Research Environment (4.8%) The investigators will be required to devote too much time to teaching or other non-research duties (0.9%). Better liaison is needed with colleagues in collateral disciplines (0.4%). Requested expansion on continuation of a currently supported research project would result in failure to achieve the main goal of the work (3.5%).</vt:lpstr>
      <vt:lpstr>The Bureau of Occupational and Vocational Education comparable study. Based on a sample of 353 research grant applications: -- 18% forgot to number the pages.  -- 73% forgot to include a table of contents.  -- 81% had no abstract.  -- 92% failed to provide resumes of proposed consultants.  -- 25% had no resume for the principal investigator.  -- 66% included no plan for project evaluation.  -- 17% forgot to identify the project director by name.  -- 20% failed to list the objectives of the project.   </vt:lpstr>
      <vt:lpstr>All proposals should answer these questions:</vt:lpstr>
      <vt:lpstr>Your proposal should have three main points:</vt:lpstr>
      <vt:lpstr>TITLE</vt:lpstr>
      <vt:lpstr>Title, cont’d. . .</vt:lpstr>
      <vt:lpstr>Title, cont’d. . .</vt:lpstr>
      <vt:lpstr>Body of your Proposal (Problem, Project Description, Targets)</vt:lpstr>
      <vt:lpstr>Important Points to Remember </vt:lpstr>
      <vt:lpstr>PowerPoint Presentation</vt:lpstr>
      <vt:lpstr>PowerPoint Presentation</vt:lpstr>
      <vt:lpstr>Improved Laboratory Safety through the Development of  Homo Coprophagus Somnambulus Management Tools</vt:lpstr>
      <vt:lpstr> PROPOSAL RUBRIC  5% Header Information  100% Contains highlighted author's name and contact email, total estimated cost, number of freshmen requested, and two senior members the author would like to have on their team.     10% Laboratory Performance 40% Properly protected themselves and others against health hazards, and followed all safety regulations found in the Lab Handbook.   40% Kept the lab clean, and did not damage or endanger equipment; shutdown experiments properly and on time. Left no glassware or chemicals out after the end of the project period.    20% Displayed competency in the laboratory procedures needed to obtain useful, accurate, and precise measurements.   3%   3% Project's Title 100% Title is accurate and descriptive. Concisely conveys central idea of the proposed work.     10% Problem 40% The given motivation for the project is stated clearly and concisely.    60% The student has clearly researched the needs of his/her audience, and the audience would reasonably find the problem described motivating.     10% Project Description 60% A clear, concise, and realistic description of the proposed project is given.    40% Project phases are made clear and are reasonable.    </vt:lpstr>
      <vt:lpstr>7% Targets  60% Deliverables listed would reasonably result from funding the project, with the given resources.   40% The key results of the project that would be desirable to the proposal's audience are listed and are clearly and succinctly stated.     10% Estimated Costs  40% Short item description, vendor, and estimated costs are given for primary material expenditures needed for this work. Information is clear and correct.    30% All items listed would be reasonably needed and needed  items that must be purchased to complete the proposed work are not omitted.    30% Total is accurate and does not exceed the given budget, or, if it does, a short and plausible justification for the added investment is given as a footnote.     10% Estimated Personnel Needs  30% Personnel needed for this work are clearly identified and their titles and a short description of their primary role are give. One team member is clearly listed as the person primarily responsible for coordinating with and managing freshmen team members.    30% Roles of senior team members are reasonable, balanced, and clear. Major project tasks are reasonably assigned and team members are qualified for their given task.    40% Roles of freshmen team members are extant, reasonable, and clear (and humane). The estimated time expected for each task is listed and does not exceed limits. Major project tasks are reasonably assigned and team members could reasonably be assumed to be qualified for their given task. Freshmen team members are clearly needed for the given task and a task in need of personnel is not neglected. </vt:lpstr>
      <vt:lpstr>10% Equipment &amp; Space Required  50% Existing major pieces of equipment in the lab that will reasonably need to be used during this work are clearly identified. Needed equipment are not omitted. A short and reasonable description of how the equipment will be used is given.    50% A realistic estimation of the space needed for this work is given, along with a reasonable and short description of how the space will be used.     10% Primary EHS Concerns  60% All major EHS concerns that will be reasonably associated with this project are listed and briefly and accurately described.    40% A short and reasonable description of how EHS dangers will be addressed is given.     15% Proposal's Presentation  60% Proper spelling, grammar, and format.    40% Aesthetic and easy to read layout.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One-page proposal</dc:title>
  <dc:creator>Amylin Bingham</dc:creator>
  <cp:lastModifiedBy>Terry A. Ring</cp:lastModifiedBy>
  <cp:revision>18</cp:revision>
  <dcterms:created xsi:type="dcterms:W3CDTF">2014-01-07T17:15:35Z</dcterms:created>
  <dcterms:modified xsi:type="dcterms:W3CDTF">2014-01-11T00:28:51Z</dcterms:modified>
</cp:coreProperties>
</file>