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73" r:id="rId3"/>
    <p:sldId id="257" r:id="rId4"/>
    <p:sldId id="260" r:id="rId5"/>
    <p:sldId id="263" r:id="rId6"/>
    <p:sldId id="269" r:id="rId7"/>
    <p:sldId id="267" r:id="rId8"/>
    <p:sldId id="264" r:id="rId9"/>
    <p:sldId id="272" r:id="rId10"/>
    <p:sldId id="265" r:id="rId11"/>
    <p:sldId id="266" r:id="rId12"/>
    <p:sldId id="262" r:id="rId13"/>
    <p:sldId id="271" r:id="rId14"/>
    <p:sldId id="268" r:id="rId15"/>
    <p:sldId id="258" r:id="rId16"/>
    <p:sldId id="274" r:id="rId17"/>
    <p:sldId id="276" r:id="rId18"/>
    <p:sldId id="275" r:id="rId19"/>
    <p:sldId id="277" r:id="rId20"/>
    <p:sldId id="278" r:id="rId21"/>
    <p:sldId id="279" r:id="rId22"/>
    <p:sldId id="280" r:id="rId23"/>
    <p:sldId id="281" r:id="rId24"/>
    <p:sldId id="282" r:id="rId25"/>
    <p:sldId id="28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rry A. Ring" initials="TAR" lastIdx="1" clrIdx="0">
    <p:extLst>
      <p:ext uri="{19B8F6BF-5375-455C-9EA6-DF929625EA0E}">
        <p15:presenceInfo xmlns:p15="http://schemas.microsoft.com/office/powerpoint/2012/main" userId="S-1-5-21-3579845861-693198353-1953747050-30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0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2-23T20:22:32.653" idx="1">
    <p:pos x="10" y="10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D178B-409D-41DD-8B16-557389AEA32F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29DD2-50E1-48B1-9CBB-B6004E1B2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41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about a pressure build up in the system with no outlet if done in order.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29DD2-50E1-48B1-9CBB-B6004E1B215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25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Shutoff feed</a:t>
            </a:r>
          </a:p>
          <a:p>
            <a:r>
              <a:rPr lang="en-US" smtClean="0"/>
              <a:t>Shutoff steam to Reboilers but keep conders</a:t>
            </a:r>
            <a:r>
              <a:rPr lang="en-US" baseline="0" smtClean="0"/>
              <a:t> cooling</a:t>
            </a:r>
          </a:p>
          <a:p>
            <a:r>
              <a:rPr lang="en-US" baseline="0" smtClean="0"/>
              <a:t>Vent the vessel gas contents to flare.</a:t>
            </a:r>
          </a:p>
          <a:p>
            <a:r>
              <a:rPr lang="en-US" baseline="0" smtClean="0"/>
              <a:t>Drain the liquid contents to storage.  The products should be salable.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29DD2-50E1-48B1-9CBB-B6004E1B215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68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Flash</a:t>
            </a:r>
            <a:r>
              <a:rPr lang="en-US" baseline="0" smtClean="0"/>
              <a:t> and Distillation should be started first, then start the heater and the reactant flow The control system for the heater is to simply hit the outlet T.</a:t>
            </a:r>
          </a:p>
          <a:p>
            <a:r>
              <a:rPr lang="en-US" baseline="0" smtClean="0"/>
              <a:t>Control system for Mixer – CV on 12 flow sensor on 31.  This controls flow into reactor.  Do you turn flow to full one immediately?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29DD2-50E1-48B1-9CBB-B6004E1B215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96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Flash</a:t>
            </a:r>
            <a:r>
              <a:rPr lang="en-US" baseline="0" smtClean="0"/>
              <a:t> and Distillation should be started first, then start the heater and the reactant flow The control system for the heater is to simply hit the outlet T.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29DD2-50E1-48B1-9CBB-B6004E1B215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26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Flash</a:t>
            </a:r>
            <a:r>
              <a:rPr lang="en-US" baseline="0" smtClean="0"/>
              <a:t> and Distillation should be started first, then start the heater and the reactant flow The control system for the heater is to simply hit the outlet T.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29DD2-50E1-48B1-9CBB-B6004E1B215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49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Flash</a:t>
            </a:r>
            <a:r>
              <a:rPr lang="en-US" baseline="0" smtClean="0"/>
              <a:t> and Distillation should be started first, then start the heater and the reactant flow The control system for the heater is to simply hit the outlet T.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29DD2-50E1-48B1-9CBB-B6004E1B215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31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Flash</a:t>
            </a:r>
            <a:r>
              <a:rPr lang="en-US" baseline="0" smtClean="0"/>
              <a:t> and Distillation should be started first, then start the heater and the reactant flow The control system for the heater is to simply hit the outlet T.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29DD2-50E1-48B1-9CBB-B6004E1B215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436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Turn off feed leads to reactor run away.  How to cool reaction?  Bypass the HX</a:t>
            </a:r>
            <a:r>
              <a:rPr lang="en-US" baseline="0" smtClean="0"/>
              <a:t> with stream 31.  With this idea start with bypass and let flash and distillation run recycling reactants.  Then shut down utilities to flash and distillation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29DD2-50E1-48B1-9CBB-B6004E1B215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22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C1448-3BA9-4FA8-AAB6-26495C379B04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E9BCD-C35C-4C34-8964-4702CF18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752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C1448-3BA9-4FA8-AAB6-26495C379B04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E9BCD-C35C-4C34-8964-4702CF18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95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C1448-3BA9-4FA8-AAB6-26495C379B04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E9BCD-C35C-4C34-8964-4702CF18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4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C1448-3BA9-4FA8-AAB6-26495C379B04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E9BCD-C35C-4C34-8964-4702CF18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88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C1448-3BA9-4FA8-AAB6-26495C379B04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E9BCD-C35C-4C34-8964-4702CF18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8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C1448-3BA9-4FA8-AAB6-26495C379B04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E9BCD-C35C-4C34-8964-4702CF18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50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C1448-3BA9-4FA8-AAB6-26495C379B04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E9BCD-C35C-4C34-8964-4702CF18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03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C1448-3BA9-4FA8-AAB6-26495C379B04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E9BCD-C35C-4C34-8964-4702CF18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62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C1448-3BA9-4FA8-AAB6-26495C379B04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E9BCD-C35C-4C34-8964-4702CF18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37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C1448-3BA9-4FA8-AAB6-26495C379B04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E9BCD-C35C-4C34-8964-4702CF18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083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C1448-3BA9-4FA8-AAB6-26495C379B04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E9BCD-C35C-4C34-8964-4702CF18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0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C1448-3BA9-4FA8-AAB6-26495C379B04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E9BCD-C35C-4C34-8964-4702CF18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367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z95_VvTxZM" TargetMode="External"/><Relationship Id="rId2" Type="http://schemas.openxmlformats.org/officeDocument/2006/relationships/hyperlink" Target="https://www.youtube.com/watch?v=vzenRoxrnm8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4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Designing For Startup/Shutdown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smtClean="0"/>
          </a:p>
          <a:p>
            <a:r>
              <a:rPr lang="en-US" smtClean="0"/>
              <a:t>No Book Chapter</a:t>
            </a:r>
          </a:p>
          <a:p>
            <a:r>
              <a:rPr lang="en-US" smtClean="0"/>
              <a:t>Terry A. Ring</a:t>
            </a:r>
          </a:p>
          <a:p>
            <a:r>
              <a:rPr lang="en-US" smtClean="0"/>
              <a:t>Chemical Engineering</a:t>
            </a:r>
          </a:p>
          <a:p>
            <a:r>
              <a:rPr lang="en-US" smtClean="0"/>
              <a:t>University of Utah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6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You Just Blewup the $171.5 Million Plant!!!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Air was in the columns when it was charged with a fuel</a:t>
            </a:r>
          </a:p>
          <a:p>
            <a:pPr lvl="1"/>
            <a:r>
              <a:rPr lang="en-US" smtClean="0"/>
              <a:t>Fuel was then made hot in reboiler.</a:t>
            </a:r>
          </a:p>
          <a:p>
            <a:r>
              <a:rPr lang="en-US" smtClean="0"/>
              <a:t>Fires take place inside the columns-Overheating the steel and welds and melting gaskets.</a:t>
            </a:r>
          </a:p>
          <a:p>
            <a:endParaRPr lang="en-US"/>
          </a:p>
          <a:p>
            <a:r>
              <a:rPr lang="en-US" sz="3600" smtClean="0"/>
              <a:t>How to you eliminate air from a vessel and then fill it to start up?</a:t>
            </a:r>
          </a:p>
          <a:p>
            <a:endParaRPr lang="en-US"/>
          </a:p>
          <a:p>
            <a:r>
              <a:rPr lang="en-US" smtClean="0"/>
              <a:t>N</a:t>
            </a:r>
            <a:r>
              <a:rPr lang="en-US" baseline="-25000" smtClean="0"/>
              <a:t>2</a:t>
            </a:r>
            <a:r>
              <a:rPr lang="en-US" smtClean="0"/>
              <a:t>?  Do you have a storage tank with that much N</a:t>
            </a:r>
            <a:r>
              <a:rPr lang="en-US" baseline="-25000" smtClean="0"/>
              <a:t>2</a:t>
            </a:r>
            <a:r>
              <a:rPr lang="en-US" smtClean="0"/>
              <a:t>?</a:t>
            </a:r>
          </a:p>
          <a:p>
            <a:pPr lvl="1"/>
            <a:r>
              <a:rPr lang="en-US" smtClean="0"/>
              <a:t>Are lines in place?  What Pressure?</a:t>
            </a:r>
          </a:p>
          <a:p>
            <a:pPr lvl="1"/>
            <a:r>
              <a:rPr lang="en-US" smtClean="0"/>
              <a:t>Sufficient Pressure Relief Valves – are they set properly, are they the correct size?</a:t>
            </a:r>
          </a:p>
          <a:p>
            <a:r>
              <a:rPr lang="en-US" smtClean="0"/>
              <a:t>Other Options??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2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Refineries steam the process equipment for days before hydrocarbons are added to remove air.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Implications on Design</a:t>
            </a:r>
          </a:p>
          <a:p>
            <a:pPr lvl="1"/>
            <a:r>
              <a:rPr lang="en-US" smtClean="0"/>
              <a:t>Adequate Steam Drains</a:t>
            </a:r>
          </a:p>
          <a:p>
            <a:pPr lvl="1"/>
            <a:r>
              <a:rPr lang="en-US" smtClean="0"/>
              <a:t>Adequate Size to the Steam Plant</a:t>
            </a:r>
          </a:p>
          <a:p>
            <a:pPr lvl="2"/>
            <a:r>
              <a:rPr lang="en-US" smtClean="0"/>
              <a:t>Summer vs Winter (more) Plant Steaming</a:t>
            </a:r>
          </a:p>
          <a:p>
            <a:pPr lvl="1"/>
            <a:r>
              <a:rPr lang="en-US" smtClean="0"/>
              <a:t>What happens if there is a steam over pressurization? HP Steam is 450 psig (30 bar)!</a:t>
            </a:r>
          </a:p>
          <a:p>
            <a:pPr lvl="2"/>
            <a:r>
              <a:rPr lang="en-US" smtClean="0"/>
              <a:t>Is the pressure vessel thick enough for this service?</a:t>
            </a:r>
          </a:p>
          <a:p>
            <a:pPr lvl="2"/>
            <a:r>
              <a:rPr lang="en-US" smtClean="0"/>
              <a:t>Are the vents adequate for steaming</a:t>
            </a:r>
          </a:p>
          <a:p>
            <a:pPr lvl="2"/>
            <a:r>
              <a:rPr lang="en-US" smtClean="0"/>
              <a:t>Are the PRVs correct?</a:t>
            </a:r>
            <a:endParaRPr lang="en-US" smtClean="0"/>
          </a:p>
          <a:p>
            <a:pPr lvl="1"/>
            <a:r>
              <a:rPr lang="en-US" smtClean="0"/>
              <a:t>What happens if steam is shut off when vessel is closed or vent is plugged?</a:t>
            </a:r>
          </a:p>
          <a:p>
            <a:pPr lvl="1"/>
            <a:r>
              <a:rPr lang="en-US" smtClean="0"/>
              <a:t>What happens if the Steam Plant Breaks Down in Startup and Plant cools off?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2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Stream Induces Vacuum Collapse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hlinkClick r:id="rId2"/>
              </a:rPr>
              <a:t>https://www.youtube.com/watch?v=vzenRoxrnm8</a:t>
            </a:r>
            <a:endParaRPr lang="en-US" smtClean="0"/>
          </a:p>
          <a:p>
            <a:r>
              <a:rPr lang="en-US" smtClean="0">
                <a:hlinkClick r:id="rId3"/>
              </a:rPr>
              <a:t>https://www.youtube.com/watch?v=Zz95_VvTxZM</a:t>
            </a:r>
            <a:endParaRPr lang="en-US" smtClean="0"/>
          </a:p>
          <a:p>
            <a:r>
              <a:rPr lang="en-US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5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Startup Sequence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smtClean="0"/>
              <a:t>Add mix to B1 (initial charge)</a:t>
            </a:r>
          </a:p>
          <a:p>
            <a:pPr lvl="1"/>
            <a:r>
              <a:rPr lang="en-US" sz="1600" smtClean="0"/>
              <a:t>Run at infinite recycle to warm up equipment</a:t>
            </a:r>
          </a:p>
          <a:p>
            <a:pPr lvl="1"/>
            <a:r>
              <a:rPr lang="en-US" sz="1600" smtClean="0"/>
              <a:t>Did you design valving to run at infinite recycle?</a:t>
            </a:r>
          </a:p>
          <a:p>
            <a:pPr lvl="1"/>
            <a:r>
              <a:rPr lang="en-US" sz="1600" smtClean="0"/>
              <a:t>Did you add a storage tank for this mixture?</a:t>
            </a:r>
          </a:p>
          <a:p>
            <a:r>
              <a:rPr lang="en-US" sz="1800" smtClean="0"/>
              <a:t>Add mix to B2</a:t>
            </a:r>
          </a:p>
          <a:p>
            <a:pPr lvl="1"/>
            <a:r>
              <a:rPr lang="en-US" sz="1600" smtClean="0"/>
              <a:t>Run at infinite recycle to warm up equipment</a:t>
            </a:r>
          </a:p>
          <a:p>
            <a:r>
              <a:rPr lang="en-US" sz="1800" smtClean="0"/>
              <a:t>Ad</a:t>
            </a:r>
            <a:r>
              <a:rPr lang="en-US" sz="1800" smtClean="0"/>
              <a:t>d mix to B3</a:t>
            </a:r>
          </a:p>
          <a:p>
            <a:pPr lvl="1"/>
            <a:r>
              <a:rPr lang="en-US" sz="1600" smtClean="0"/>
              <a:t>Run at infinite recycle to warm up equipment</a:t>
            </a:r>
          </a:p>
          <a:p>
            <a:r>
              <a:rPr lang="en-US" sz="1800" smtClean="0"/>
              <a:t>Add mix to B4</a:t>
            </a:r>
          </a:p>
          <a:p>
            <a:pPr lvl="1"/>
            <a:r>
              <a:rPr lang="en-US" sz="1600" smtClean="0"/>
              <a:t>Run at infinite recycle to warm up equipment</a:t>
            </a:r>
          </a:p>
          <a:p>
            <a:r>
              <a:rPr lang="en-US" sz="3200" smtClean="0"/>
              <a:t>Is this the correct order to turn on the feed flow?</a:t>
            </a:r>
          </a:p>
          <a:p>
            <a:r>
              <a:rPr lang="en-US" sz="3200" smtClean="0"/>
              <a:t>Should the outlet, B3 and/or B4, be opened first? So reverse order is best?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7712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Shutdown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How to do a Planned Shutdown</a:t>
            </a:r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1547" y="1951727"/>
            <a:ext cx="6414463" cy="3595886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4733026" y="3806406"/>
            <a:ext cx="1138687" cy="25879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651415" y="3135105"/>
            <a:ext cx="10677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1.72 Mpa</a:t>
            </a:r>
          </a:p>
          <a:p>
            <a:r>
              <a:rPr lang="en-US" smtClean="0">
                <a:latin typeface="Calibri" panose="020F0502020204030204" pitchFamily="34" charset="0"/>
                <a:cs typeface="Times New Roman" panose="02020603050405020304" pitchFamily="18" charset="0"/>
              </a:rPr>
              <a:t>17 bar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91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How To Startup this process</a:t>
            </a:r>
            <a:endParaRPr lang="en-US" altLang="en-US" smtClean="0"/>
          </a:p>
        </p:txBody>
      </p:sp>
      <p:graphicFrame>
        <p:nvGraphicFramePr>
          <p:cNvPr id="9219" name="Object 8"/>
          <p:cNvGraphicFramePr>
            <a:graphicFrameLocks noGrp="1" noChangeAspect="1"/>
          </p:cNvGraphicFramePr>
          <p:nvPr>
            <p:ph idx="1"/>
          </p:nvPr>
        </p:nvGraphicFramePr>
        <p:xfrm>
          <a:off x="3192464" y="2454276"/>
          <a:ext cx="5807075" cy="316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Visio" r:id="rId3" imgW="5807166" imgH="3167017" progId="Visio.Drawing.11">
                  <p:embed/>
                </p:oleObj>
              </mc:Choice>
              <mc:Fallback>
                <p:oleObj name="Visio" r:id="rId3" imgW="5807166" imgH="3167017" progId="Visio.Drawing.11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2464" y="2454276"/>
                        <a:ext cx="5807075" cy="316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251960" y="3337560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Exothermic Rxn</a:t>
            </a:r>
            <a:endParaRPr lang="en-US" sz="140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277225" y="3408045"/>
            <a:ext cx="838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61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5397"/>
            <a:ext cx="10515600" cy="1325563"/>
          </a:xfrm>
        </p:spPr>
        <p:txBody>
          <a:bodyPr/>
          <a:lstStyle/>
          <a:p>
            <a:r>
              <a:rPr lang="en-US" smtClean="0"/>
              <a:t>Startup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0960"/>
            <a:ext cx="5352288" cy="4351338"/>
          </a:xfrm>
        </p:spPr>
        <p:txBody>
          <a:bodyPr>
            <a:normAutofit/>
          </a:bodyPr>
          <a:lstStyle/>
          <a:p>
            <a:r>
              <a:rPr lang="en-US" smtClean="0"/>
              <a:t>Start Reactant Flow after steaming or inerting</a:t>
            </a:r>
          </a:p>
          <a:p>
            <a:pPr lvl="1"/>
            <a:r>
              <a:rPr lang="en-US" smtClean="0"/>
              <a:t>No recycle</a:t>
            </a:r>
          </a:p>
          <a:p>
            <a:pPr lvl="1"/>
            <a:r>
              <a:rPr lang="en-US" smtClean="0"/>
              <a:t>Make sure the control system is set up correctly to handle no recycle</a:t>
            </a:r>
          </a:p>
          <a:p>
            <a:r>
              <a:rPr lang="en-US" baseline="0" smtClean="0"/>
              <a:t>Rxn rate is temp dependent – hot is faster reaction.  </a:t>
            </a:r>
          </a:p>
          <a:p>
            <a:r>
              <a:rPr lang="en-US" baseline="0" smtClean="0"/>
              <a:t>Cold reactants will not react!!</a:t>
            </a:r>
            <a:endParaRPr lang="en-US" smtClean="0"/>
          </a:p>
          <a:p>
            <a:r>
              <a:rPr lang="en-US" smtClean="0"/>
              <a:t>How do I get the reactants hot enough to react???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4496" y="1580960"/>
            <a:ext cx="5659763" cy="284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43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Startup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Start Reactant Flow after steaming or inerting</a:t>
            </a:r>
          </a:p>
          <a:p>
            <a:pPr lvl="1"/>
            <a:r>
              <a:rPr lang="en-US" smtClean="0"/>
              <a:t>No recycle</a:t>
            </a:r>
          </a:p>
          <a:p>
            <a:r>
              <a:rPr lang="en-US" smtClean="0"/>
              <a:t>How do I get the reactants hot enough to react???</a:t>
            </a:r>
          </a:p>
          <a:p>
            <a:pPr lvl="1"/>
            <a:r>
              <a:rPr lang="en-US" smtClean="0"/>
              <a:t>Need Fired heater on 26 to do the HX of the heat exchanger – size is large</a:t>
            </a:r>
          </a:p>
          <a:p>
            <a:pPr lvl="1"/>
            <a:r>
              <a:rPr lang="en-US" smtClean="0"/>
              <a:t>This can be a trim heater when the process is running at steady state but it may be too big so two in parallel might be needed.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0296" y="4202508"/>
            <a:ext cx="5101979" cy="2567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871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Startup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How is Flash Vessel Designed?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2367" y="2425527"/>
            <a:ext cx="7180707" cy="361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9988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Flash Tank Design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98523"/>
            <a:ext cx="4048125" cy="38290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09928" y="5800471"/>
            <a:ext cx="1887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No Heat Exchange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62779" y="2324100"/>
            <a:ext cx="523951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Heat Exchange Possibilities</a:t>
            </a:r>
          </a:p>
          <a:p>
            <a:r>
              <a:rPr lang="en-US" sz="2400" smtClean="0"/>
              <a:t>1) Cooling Heat Exchange Before Inlet</a:t>
            </a:r>
          </a:p>
          <a:p>
            <a:r>
              <a:rPr lang="en-US" sz="2400" smtClean="0"/>
              <a:t>2) Pump around loop with cooling heat exchange in loop and cold shower in tank.</a:t>
            </a:r>
          </a:p>
          <a:p>
            <a:r>
              <a:rPr lang="en-US" sz="2400" smtClean="0"/>
              <a:t>3</a:t>
            </a:r>
            <a:r>
              <a:rPr lang="en-US" sz="2800" smtClean="0"/>
              <a:t>) Heat exchange inside vessel </a:t>
            </a:r>
            <a:endParaRPr lang="en-US" sz="2400"/>
          </a:p>
        </p:txBody>
      </p:sp>
      <p:sp>
        <p:nvSpPr>
          <p:cNvPr id="7" name="Rectangle 6"/>
          <p:cNvSpPr/>
          <p:nvPr/>
        </p:nvSpPr>
        <p:spPr>
          <a:xfrm>
            <a:off x="5943600" y="0"/>
            <a:ext cx="950976" cy="2487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277475" y="365125"/>
            <a:ext cx="558166" cy="19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47700" y="1898523"/>
            <a:ext cx="981075" cy="4255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35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Startup/Shutdown is the most dangerous time in the life of a chemical plant!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Typically there is a startup recipy that is followed very carefully</a:t>
            </a:r>
          </a:p>
          <a:p>
            <a:r>
              <a:rPr lang="en-US" smtClean="0"/>
              <a:t>Shutdown</a:t>
            </a:r>
          </a:p>
          <a:p>
            <a:pPr lvl="1"/>
            <a:r>
              <a:rPr lang="en-US" smtClean="0"/>
              <a:t>Emergency Shutdown</a:t>
            </a:r>
          </a:p>
          <a:p>
            <a:pPr lvl="2"/>
            <a:r>
              <a:rPr lang="en-US" smtClean="0"/>
              <a:t>Depends upon where the problem is as to how the plant will be shut down.</a:t>
            </a:r>
          </a:p>
          <a:p>
            <a:pPr lvl="2"/>
            <a:r>
              <a:rPr lang="en-US" smtClean="0"/>
              <a:t>Much of process vessel contents are sent to vent</a:t>
            </a:r>
          </a:p>
          <a:p>
            <a:pPr lvl="1"/>
            <a:r>
              <a:rPr lang="en-US" smtClean="0"/>
              <a:t>Planned Shutdown </a:t>
            </a:r>
          </a:p>
          <a:p>
            <a:pPr lvl="2"/>
            <a:r>
              <a:rPr lang="en-US" smtClean="0"/>
              <a:t>Carefully followed procedure</a:t>
            </a:r>
          </a:p>
          <a:p>
            <a:pPr lvl="2"/>
            <a:r>
              <a:rPr lang="en-US" smtClean="0"/>
              <a:t>Most of process vessel contents are captured for sale or reuse.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50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Flash Designs</a:t>
            </a:r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0475" y="2945606"/>
            <a:ext cx="4048125" cy="38290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1888" y="419097"/>
            <a:ext cx="3400425" cy="15430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7830741" y="2132408"/>
            <a:ext cx="2702721" cy="2362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353300" y="419097"/>
            <a:ext cx="885825" cy="4000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65194" y="3113481"/>
            <a:ext cx="885825" cy="4000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98523"/>
            <a:ext cx="4048125" cy="3829050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4695825" y="4962525"/>
            <a:ext cx="1371600" cy="9525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210175" y="4314825"/>
            <a:ext cx="9525" cy="628650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762500" y="3876675"/>
            <a:ext cx="914400" cy="438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HX</a:t>
            </a:r>
            <a:endParaRPr lang="en-US"/>
          </a:p>
        </p:txBody>
      </p:sp>
      <p:cxnSp>
        <p:nvCxnSpPr>
          <p:cNvPr id="17" name="Straight Arrow Connector 16"/>
          <p:cNvCxnSpPr>
            <a:stCxn id="15" idx="0"/>
          </p:cNvCxnSpPr>
          <p:nvPr/>
        </p:nvCxnSpPr>
        <p:spPr>
          <a:xfrm flipV="1">
            <a:off x="5219700" y="3513534"/>
            <a:ext cx="0" cy="363141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Isosceles Triangle 19"/>
          <p:cNvSpPr/>
          <p:nvPr/>
        </p:nvSpPr>
        <p:spPr>
          <a:xfrm>
            <a:off x="2343150" y="3513534"/>
            <a:ext cx="355854" cy="22860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endCxn id="20" idx="0"/>
          </p:cNvCxnSpPr>
          <p:nvPr/>
        </p:nvCxnSpPr>
        <p:spPr>
          <a:xfrm flipH="1">
            <a:off x="2521077" y="3505197"/>
            <a:ext cx="2698623" cy="833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3352800" y="4860131"/>
            <a:ext cx="257175" cy="2262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3303460" y="5005907"/>
            <a:ext cx="355854" cy="22860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55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Startup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How is Flash Vessel Designed?</a:t>
            </a:r>
          </a:p>
          <a:p>
            <a:pPr lvl="1"/>
            <a:r>
              <a:rPr lang="en-US" smtClean="0"/>
              <a:t>HX on outlet </a:t>
            </a:r>
          </a:p>
          <a:p>
            <a:pPr lvl="2"/>
            <a:r>
              <a:rPr lang="en-US" smtClean="0"/>
              <a:t>Steam or inert the vessel, </a:t>
            </a:r>
            <a:r>
              <a:rPr lang="en-US" smtClean="0"/>
              <a:t>Start cooling utility to HX</a:t>
            </a:r>
          </a:p>
          <a:p>
            <a:pPr lvl="1"/>
            <a:r>
              <a:rPr lang="en-US" smtClean="0"/>
              <a:t>External HX with flow loop and spray in Flash Vessel</a:t>
            </a:r>
          </a:p>
          <a:p>
            <a:pPr lvl="2"/>
            <a:r>
              <a:rPr lang="en-US" smtClean="0"/>
              <a:t>Steam or inert the vessel, Charge the flow loop, start cooling Utility, start flow in loop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7064" y="131822"/>
            <a:ext cx="4178435" cy="210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637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Distillation Startup</a:t>
            </a:r>
            <a:endParaRPr lang="en-US"/>
          </a:p>
        </p:txBody>
      </p:sp>
      <p:graphicFrame>
        <p:nvGraphicFramePr>
          <p:cNvPr id="6" name="Object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9345464"/>
              </p:ext>
            </p:extLst>
          </p:nvPr>
        </p:nvGraphicFramePr>
        <p:xfrm>
          <a:off x="3192462" y="2417762"/>
          <a:ext cx="5807075" cy="316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Visio" r:id="rId3" imgW="5807166" imgH="3167017" progId="Visio.Drawing.11">
                  <p:embed/>
                </p:oleObj>
              </mc:Choice>
              <mc:Fallback>
                <p:oleObj name="Visio" r:id="rId3" imgW="5807166" imgH="3167017" progId="Visio.Drawing.11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2462" y="2417762"/>
                        <a:ext cx="5807075" cy="316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17212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Startup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92455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Distillation</a:t>
            </a:r>
          </a:p>
          <a:p>
            <a:pPr lvl="1"/>
            <a:r>
              <a:rPr lang="en-US" smtClean="0"/>
              <a:t>Steam or inert the vessel, </a:t>
            </a:r>
            <a:r>
              <a:rPr lang="en-US" smtClean="0"/>
              <a:t>Charge column, Reboiler and Condenser Utilities turned on, Infinite Recycle to SS, then jump to finite reflux and given boilup ratio, This creates the product and recycle</a:t>
            </a:r>
          </a:p>
          <a:p>
            <a:pPr lvl="1"/>
            <a:r>
              <a:rPr lang="en-US" smtClean="0"/>
              <a:t>Let recycle continue to flow until steady state is achieved.</a:t>
            </a:r>
          </a:p>
          <a:p>
            <a:pPr lvl="2"/>
            <a:r>
              <a:rPr lang="en-US" smtClean="0"/>
              <a:t>Note Controller at mix point needs to be done to allow for startup</a:t>
            </a:r>
          </a:p>
          <a:p>
            <a:pPr lvl="1"/>
            <a:r>
              <a:rPr lang="en-US" smtClean="0"/>
              <a:t>Would a surge tank on distillation feed be useful for startup?</a:t>
            </a:r>
          </a:p>
          <a:p>
            <a:r>
              <a:rPr lang="en-US" smtClean="0"/>
              <a:t>What Startup Order</a:t>
            </a:r>
          </a:p>
          <a:p>
            <a:pPr lvl="1"/>
            <a:r>
              <a:rPr lang="en-US" smtClean="0"/>
              <a:t>Distillation first then flash, then reactor?</a:t>
            </a:r>
          </a:p>
          <a:p>
            <a:pPr lvl="1"/>
            <a:r>
              <a:rPr lang="en-US" smtClean="0"/>
              <a:t>Reactor first then flash then distillation?</a:t>
            </a: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966544"/>
              </p:ext>
            </p:extLst>
          </p:nvPr>
        </p:nvGraphicFramePr>
        <p:xfrm>
          <a:off x="6202364" y="174625"/>
          <a:ext cx="5807075" cy="316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Visio" r:id="rId4" imgW="5807166" imgH="3167017" progId="Visio.Drawing.11">
                  <p:embed/>
                </p:oleObj>
              </mc:Choice>
              <mc:Fallback>
                <p:oleObj name="Visio" r:id="rId4" imgW="5807166" imgH="3167017" progId="Visio.Drawing.11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2364" y="174625"/>
                        <a:ext cx="5807075" cy="316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40201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Planned shut down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smtClean="0"/>
              <a:t>What should we do?</a:t>
            </a:r>
          </a:p>
          <a:p>
            <a:r>
              <a:rPr lang="en-US" smtClean="0"/>
              <a:t>1-</a:t>
            </a:r>
          </a:p>
          <a:p>
            <a:r>
              <a:rPr lang="en-US" smtClean="0"/>
              <a:t>2-</a:t>
            </a:r>
          </a:p>
          <a:p>
            <a:r>
              <a:rPr lang="en-US" smtClean="0"/>
              <a:t>3-</a:t>
            </a:r>
          </a:p>
          <a:p>
            <a:r>
              <a:rPr lang="en-US" smtClean="0"/>
              <a:t>4-</a:t>
            </a:r>
            <a:endParaRPr lang="en-US"/>
          </a:p>
        </p:txBody>
      </p:sp>
      <p:graphicFrame>
        <p:nvGraphicFramePr>
          <p:cNvPr id="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073067"/>
              </p:ext>
            </p:extLst>
          </p:nvPr>
        </p:nvGraphicFramePr>
        <p:xfrm>
          <a:off x="6096000" y="174625"/>
          <a:ext cx="5807075" cy="316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Visio" r:id="rId4" imgW="5807166" imgH="3167017" progId="Visio.Drawing.11">
                  <p:embed/>
                </p:oleObj>
              </mc:Choice>
              <mc:Fallback>
                <p:oleObj name="Visio" r:id="rId4" imgW="5807166" imgH="3167017" progId="Visio.Drawing.11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74625"/>
                        <a:ext cx="5807075" cy="316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53275" y="1094581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Ex</a:t>
            </a:r>
            <a:r>
              <a:rPr lang="en-US" sz="1400" b="1" smtClean="0"/>
              <a:t>ot</a:t>
            </a:r>
            <a:r>
              <a:rPr lang="en-US" sz="1400" smtClean="0"/>
              <a:t>hermic Rxn</a:t>
            </a:r>
            <a:endParaRPr lang="en-US" sz="140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172825" y="1094581"/>
            <a:ext cx="7302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92467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Implications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Startup Heater/Trim heater</a:t>
            </a:r>
          </a:p>
          <a:p>
            <a:r>
              <a:rPr lang="en-US" smtClean="0"/>
              <a:t>Steam vents or Inerting piping and gas storage</a:t>
            </a:r>
          </a:p>
          <a:p>
            <a:r>
              <a:rPr lang="en-US" smtClean="0"/>
              <a:t>Isolation valves</a:t>
            </a:r>
          </a:p>
          <a:p>
            <a:r>
              <a:rPr lang="en-US" smtClean="0"/>
              <a:t>Surge tank before distillation</a:t>
            </a:r>
          </a:p>
          <a:p>
            <a:r>
              <a:rPr lang="en-US" smtClean="0"/>
              <a:t>Other tanks for storage of initial charges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96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Startup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Plant is newly built – first startup</a:t>
            </a:r>
          </a:p>
          <a:p>
            <a:pPr lvl="1"/>
            <a:r>
              <a:rPr lang="en-US" smtClean="0"/>
              <a:t>Long and involved process</a:t>
            </a:r>
          </a:p>
          <a:p>
            <a:pPr lvl="1"/>
            <a:r>
              <a:rPr lang="en-US" smtClean="0"/>
              <a:t>Identifying surprises in construction</a:t>
            </a:r>
          </a:p>
          <a:p>
            <a:pPr lvl="1"/>
            <a:r>
              <a:rPr lang="en-US" smtClean="0"/>
              <a:t>Identifying bottlenecks</a:t>
            </a:r>
          </a:p>
          <a:p>
            <a:r>
              <a:rPr lang="en-US" smtClean="0"/>
              <a:t>Plant getting ready to run again for 330 days</a:t>
            </a:r>
          </a:p>
          <a:p>
            <a:pPr lvl="1"/>
            <a:r>
              <a:rPr lang="en-US" smtClean="0"/>
              <a:t>You want this to go quickly and smoothly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6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Distillation Plant Startup</a:t>
            </a:r>
            <a:br>
              <a:rPr lang="en-US" smtClean="0"/>
            </a:br>
            <a:r>
              <a:rPr lang="en-US"/>
              <a:t>	</a:t>
            </a:r>
            <a:r>
              <a:rPr lang="en-US" smtClean="0"/>
              <a:t>Problem Statement HW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distillation heuristics 3 (</a:t>
            </a:r>
            <a:r>
              <a:rPr lang="en-US" i="1" dirty="0"/>
              <a:t>H3 - remove greatest molar flows early in sequence</a:t>
            </a:r>
            <a:r>
              <a:rPr lang="en-US" dirty="0"/>
              <a:t>) and 4 (</a:t>
            </a:r>
            <a:r>
              <a:rPr lang="en-US" i="1" dirty="0"/>
              <a:t>H4 - sequence in order of decreasing relative volatilities</a:t>
            </a:r>
            <a:r>
              <a:rPr lang="en-US" dirty="0"/>
              <a:t>) determine the most economical sequence in terms of the annual cost of the distillation sequence for this stream assuming a ≥98% overall recovery of each component with a mole percentage composition of ≥98%.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2076" y="4001294"/>
            <a:ext cx="4336324" cy="287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47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Happens At Startup?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5947" y="2294627"/>
            <a:ext cx="6414463" cy="3595886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1837426" y="4149306"/>
            <a:ext cx="1138687" cy="25879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52900" y="2735331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C3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943850" y="2649606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t</a:t>
            </a:r>
            <a:r>
              <a:rPr lang="en-US" smtClean="0"/>
              <a:t>C4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029700" y="3779974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</a:t>
            </a:r>
            <a:r>
              <a:rPr lang="en-US" smtClean="0"/>
              <a:t>C4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077200" y="4352925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tC5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866937" y="5265321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nC5</a:t>
            </a: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755815" y="3478005"/>
            <a:ext cx="10677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1.72 Mpa</a:t>
            </a:r>
          </a:p>
          <a:p>
            <a:r>
              <a:rPr lang="en-US" smtClean="0">
                <a:latin typeface="Calibri" panose="020F0502020204030204" pitchFamily="34" charset="0"/>
                <a:cs typeface="Times New Roman" panose="02020603050405020304" pitchFamily="18" charset="0"/>
              </a:rPr>
              <a:t>17 bar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6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Before Startup, How do you assure there are no leaks?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Any Implications on design?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62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do you assure there are no leaks?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Did you design in the Isolation valves?</a:t>
            </a:r>
          </a:p>
          <a:p>
            <a:r>
              <a:rPr lang="en-US" smtClean="0"/>
              <a:t>Do you have a pressure gage installed?</a:t>
            </a:r>
          </a:p>
          <a:p>
            <a:r>
              <a:rPr lang="en-US" smtClean="0"/>
              <a:t>What gas are you going to use?</a:t>
            </a:r>
          </a:p>
          <a:p>
            <a:r>
              <a:rPr lang="en-US" smtClean="0"/>
              <a:t>Do you have adequate onsite storage for this gas?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5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Startup Sequence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Add mix to B1 (initial charge)</a:t>
            </a:r>
          </a:p>
          <a:p>
            <a:pPr lvl="1"/>
            <a:r>
              <a:rPr lang="en-US" smtClean="0"/>
              <a:t>Run at infinite recycle to warm up equipment</a:t>
            </a:r>
          </a:p>
          <a:p>
            <a:pPr lvl="1"/>
            <a:r>
              <a:rPr lang="en-US" smtClean="0"/>
              <a:t>Did you design valving to run at infinite recycle?</a:t>
            </a:r>
          </a:p>
          <a:p>
            <a:pPr lvl="1"/>
            <a:r>
              <a:rPr lang="en-US" smtClean="0"/>
              <a:t>Did you add a storage tank for this mixture?</a:t>
            </a:r>
          </a:p>
          <a:p>
            <a:r>
              <a:rPr lang="en-US" smtClean="0"/>
              <a:t>Add mix to B2</a:t>
            </a:r>
          </a:p>
          <a:p>
            <a:pPr lvl="1"/>
            <a:r>
              <a:rPr lang="en-US" smtClean="0"/>
              <a:t>Run at infinite recycle to warm up equipment</a:t>
            </a:r>
          </a:p>
          <a:p>
            <a:r>
              <a:rPr lang="en-US" smtClean="0"/>
              <a:t>Ad</a:t>
            </a:r>
            <a:r>
              <a:rPr lang="en-US" smtClean="0"/>
              <a:t>d mix to B3</a:t>
            </a:r>
          </a:p>
          <a:p>
            <a:pPr lvl="1"/>
            <a:r>
              <a:rPr lang="en-US" smtClean="0"/>
              <a:t>Run at infinite recycle to warm up equipment</a:t>
            </a:r>
          </a:p>
          <a:p>
            <a:r>
              <a:rPr lang="en-US" smtClean="0"/>
              <a:t>Add mix to B4</a:t>
            </a:r>
          </a:p>
          <a:p>
            <a:pPr lvl="1"/>
            <a:r>
              <a:rPr lang="en-US" smtClean="0"/>
              <a:t>Run at infinite recycle to warm up equipment</a:t>
            </a:r>
          </a:p>
          <a:p>
            <a:r>
              <a:rPr lang="en-US" smtClean="0"/>
              <a:t>Then what???</a:t>
            </a:r>
          </a:p>
        </p:txBody>
      </p:sp>
    </p:spTree>
    <p:extLst>
      <p:ext uri="{BB962C8B-B14F-4D97-AF65-F5344CB8AC3E}">
        <p14:creationId xmlns:p14="http://schemas.microsoft.com/office/powerpoint/2010/main" val="235442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Once all columns are operating at infinite recycle</a:t>
            </a:r>
          </a:p>
          <a:p>
            <a:r>
              <a:rPr lang="en-US" smtClean="0"/>
              <a:t>Start Feed</a:t>
            </a:r>
          </a:p>
          <a:p>
            <a:pPr lvl="1"/>
            <a:r>
              <a:rPr lang="en-US" smtClean="0"/>
              <a:t>Set boilup ratio and reflux ratio in B1, B2, B3 and B4 one at a time</a:t>
            </a:r>
          </a:p>
          <a:p>
            <a:r>
              <a:rPr lang="en-US" smtClean="0"/>
              <a:t>Open up the connection valves so that the feed can be separated from B1 to B3 and B4.</a:t>
            </a:r>
          </a:p>
          <a:p>
            <a:pPr lvl="1"/>
            <a:r>
              <a:rPr lang="en-US" smtClean="0"/>
              <a:t>Initially product purity is not to spec.</a:t>
            </a:r>
          </a:p>
          <a:p>
            <a:pPr lvl="2"/>
            <a:r>
              <a:rPr lang="en-US" smtClean="0"/>
              <a:t>Initial materials are reprocessed</a:t>
            </a:r>
          </a:p>
          <a:p>
            <a:pPr lvl="2"/>
            <a:r>
              <a:rPr lang="en-US" smtClean="0"/>
              <a:t>Do you have a tank that can handle all this off spec materal?</a:t>
            </a:r>
          </a:p>
          <a:p>
            <a:pPr lvl="2"/>
            <a:r>
              <a:rPr lang="en-US" smtClean="0"/>
              <a:t>Would surge tanks between distillation columns be useful for these initial surging conditions?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1394</Words>
  <Application>Microsoft Office PowerPoint</Application>
  <PresentationFormat>Widescreen</PresentationFormat>
  <Paragraphs>177</Paragraphs>
  <Slides>25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Office Theme</vt:lpstr>
      <vt:lpstr>Visio</vt:lpstr>
      <vt:lpstr>Designing For Startup/Shutdown</vt:lpstr>
      <vt:lpstr>Startup/Shutdown is the most dangerous time in the life of a chemical plant!</vt:lpstr>
      <vt:lpstr>Startup</vt:lpstr>
      <vt:lpstr>Distillation Plant Startup  Problem Statement HW 4</vt:lpstr>
      <vt:lpstr>What Happens At Startup?</vt:lpstr>
      <vt:lpstr>Before Startup, How do you assure there are no leaks?</vt:lpstr>
      <vt:lpstr>How do you assure there are no leaks?</vt:lpstr>
      <vt:lpstr>Startup Sequence</vt:lpstr>
      <vt:lpstr>Then</vt:lpstr>
      <vt:lpstr>You Just Blewup the $171.5 Million Plant!!!</vt:lpstr>
      <vt:lpstr>Refineries steam the process equipment for days before hydrocarbons are added to remove air.</vt:lpstr>
      <vt:lpstr>Stream Induces Vacuum Collapse</vt:lpstr>
      <vt:lpstr>Startup Sequence</vt:lpstr>
      <vt:lpstr>Shutdown</vt:lpstr>
      <vt:lpstr>How To Startup this process</vt:lpstr>
      <vt:lpstr>Startup</vt:lpstr>
      <vt:lpstr>Startup</vt:lpstr>
      <vt:lpstr>Startup</vt:lpstr>
      <vt:lpstr>Flash Tank Design</vt:lpstr>
      <vt:lpstr>Flash Designs</vt:lpstr>
      <vt:lpstr>Startup</vt:lpstr>
      <vt:lpstr>Distillation Startup</vt:lpstr>
      <vt:lpstr>Startup</vt:lpstr>
      <vt:lpstr>Planned shut down</vt:lpstr>
      <vt:lpstr>Design Implications</vt:lpstr>
    </vt:vector>
  </TitlesOfParts>
  <Company>UofU Dept of Chemical Engineering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For Startup</dc:title>
  <dc:creator>Terry A. Ring</dc:creator>
  <cp:lastModifiedBy>Terry A. Ring</cp:lastModifiedBy>
  <cp:revision>10</cp:revision>
  <dcterms:created xsi:type="dcterms:W3CDTF">2020-02-24T01:19:39Z</dcterms:created>
  <dcterms:modified xsi:type="dcterms:W3CDTF">2020-02-24T16:39:48Z</dcterms:modified>
</cp:coreProperties>
</file>